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3.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media/image16.jpg" ContentType="image/jpg"/>
  <Override PartName="/ppt/media/image17.jpg" ContentType="image/jpg"/>
  <Override PartName="/ppt/media/image18.jpg" ContentType="image/jpg"/>
  <Override PartName="/ppt/media/image19.jpg" ContentType="image/jp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9"/>
  </p:notesMasterIdLst>
  <p:sldIdLst>
    <p:sldId id="271" r:id="rId2"/>
    <p:sldId id="384" r:id="rId3"/>
    <p:sldId id="405" r:id="rId4"/>
    <p:sldId id="386" r:id="rId5"/>
    <p:sldId id="400" r:id="rId6"/>
    <p:sldId id="388" r:id="rId7"/>
    <p:sldId id="390" r:id="rId8"/>
    <p:sldId id="407" r:id="rId9"/>
    <p:sldId id="282" r:id="rId10"/>
    <p:sldId id="283" r:id="rId11"/>
    <p:sldId id="369" r:id="rId12"/>
    <p:sldId id="383" r:id="rId13"/>
    <p:sldId id="335" r:id="rId14"/>
    <p:sldId id="287" r:id="rId15"/>
    <p:sldId id="409" r:id="rId16"/>
    <p:sldId id="313" r:id="rId17"/>
    <p:sldId id="270" r:id="rId18"/>
    <p:sldId id="392" r:id="rId19"/>
    <p:sldId id="394" r:id="rId20"/>
    <p:sldId id="395" r:id="rId21"/>
    <p:sldId id="396" r:id="rId22"/>
    <p:sldId id="397" r:id="rId23"/>
    <p:sldId id="398" r:id="rId24"/>
    <p:sldId id="399" r:id="rId25"/>
    <p:sldId id="301" r:id="rId26"/>
    <p:sldId id="302" r:id="rId27"/>
    <p:sldId id="303" r:id="rId28"/>
  </p:sldIdLst>
  <p:sldSz cx="12192000" cy="6858000"/>
  <p:notesSz cx="7010400" cy="9296400"/>
  <p:embeddedFontLst>
    <p:embeddedFont>
      <p:font typeface="Goudy Old Style" panose="02020502050305020303" pitchFamily="18" charset="0"/>
      <p:regular r:id="rId30"/>
      <p:bold r:id="rId31"/>
      <p:italic r:id="rId32"/>
    </p:embeddedFont>
    <p:embeddedFont>
      <p:font typeface="Indivisible SemiBold" panose="020B0604020202020204" charset="0"/>
      <p:regular r:id="rId33"/>
      <p:bold r:id="rId34"/>
      <p:italic r:id="rId35"/>
      <p:boldItalic r:id="rId36"/>
    </p:embeddedFont>
    <p:embeddedFont>
      <p:font typeface="IvyJournal" panose="020B060402020202020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EB6A4C-81B3-3168-3602-CE0A0C06B027}" v="2" dt="2026-01-27T22:46:04.4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p:cViewPr varScale="1">
        <p:scale>
          <a:sx n="105" d="100"/>
          <a:sy n="105" d="100"/>
        </p:scale>
        <p:origin x="81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wn, Bruce" userId="S::bruce.brown@districtgov.org::3cf23d81-f43e-4f81-bce2-b8a28dcdb81f" providerId="AD" clId="Web-{21EB6A4C-81B3-3168-3602-CE0A0C06B027}"/>
    <pc:docChg chg="sldOrd">
      <pc:chgData name="Brown, Bruce" userId="S::bruce.brown@districtgov.org::3cf23d81-f43e-4f81-bce2-b8a28dcdb81f" providerId="AD" clId="Web-{21EB6A4C-81B3-3168-3602-CE0A0C06B027}" dt="2026-01-27T22:46:04.477" v="1"/>
      <pc:docMkLst>
        <pc:docMk/>
      </pc:docMkLst>
      <pc:sldChg chg="ord">
        <pc:chgData name="Brown, Bruce" userId="S::bruce.brown@districtgov.org::3cf23d81-f43e-4f81-bce2-b8a28dcdb81f" providerId="AD" clId="Web-{21EB6A4C-81B3-3168-3602-CE0A0C06B027}" dt="2026-01-27T22:46:04.477" v="1"/>
        <pc:sldMkLst>
          <pc:docMk/>
          <pc:sldMk cId="1197527665" sldId="384"/>
        </pc:sldMkLst>
      </pc:sldChg>
      <pc:sldChg chg="ord">
        <pc:chgData name="Brown, Bruce" userId="S::bruce.brown@districtgov.org::3cf23d81-f43e-4f81-bce2-b8a28dcdb81f" providerId="AD" clId="Web-{21EB6A4C-81B3-3168-3602-CE0A0C06B027}" dt="2026-01-27T22:46:04.477" v="0"/>
        <pc:sldMkLst>
          <pc:docMk/>
          <pc:sldMk cId="3272904887" sldId="405"/>
        </pc:sldMkLst>
      </pc:sldChg>
    </pc:docChg>
  </pc:docChgLst>
  <pc:docChgLst>
    <pc:chgData name="Brown, Bruce" userId="3cf23d81-f43e-4f81-bce2-b8a28dcdb81f" providerId="ADAL" clId="{B3B436CD-3827-4873-BEE9-C63C792B39AE}"/>
    <pc:docChg chg="undo custSel delSld modSld sldOrd">
      <pc:chgData name="Brown, Bruce" userId="3cf23d81-f43e-4f81-bce2-b8a28dcdb81f" providerId="ADAL" clId="{B3B436CD-3827-4873-BEE9-C63C792B39AE}" dt="2026-01-28T19:49:56.788" v="357" actId="47"/>
      <pc:docMkLst>
        <pc:docMk/>
      </pc:docMkLst>
      <pc:sldChg chg="modSp mod">
        <pc:chgData name="Brown, Bruce" userId="3cf23d81-f43e-4f81-bce2-b8a28dcdb81f" providerId="ADAL" clId="{B3B436CD-3827-4873-BEE9-C63C792B39AE}" dt="2026-01-28T19:47:04.466" v="224" actId="20577"/>
        <pc:sldMkLst>
          <pc:docMk/>
          <pc:sldMk cId="3211820064" sldId="282"/>
        </pc:sldMkLst>
        <pc:graphicFrameChg chg="modGraphic">
          <ac:chgData name="Brown, Bruce" userId="3cf23d81-f43e-4f81-bce2-b8a28dcdb81f" providerId="ADAL" clId="{B3B436CD-3827-4873-BEE9-C63C792B39AE}" dt="2026-01-28T19:47:04.466" v="224" actId="20577"/>
          <ac:graphicFrameMkLst>
            <pc:docMk/>
            <pc:sldMk cId="3211820064" sldId="282"/>
            <ac:graphicFrameMk id="2" creationId="{7793BF1A-16E9-D322-9691-2D6D4D904091}"/>
          </ac:graphicFrameMkLst>
        </pc:graphicFrameChg>
      </pc:sldChg>
      <pc:sldChg chg="modSp mod">
        <pc:chgData name="Brown, Bruce" userId="3cf23d81-f43e-4f81-bce2-b8a28dcdb81f" providerId="ADAL" clId="{B3B436CD-3827-4873-BEE9-C63C792B39AE}" dt="2026-01-28T19:48:13.925" v="346" actId="113"/>
        <pc:sldMkLst>
          <pc:docMk/>
          <pc:sldMk cId="834991751" sldId="283"/>
        </pc:sldMkLst>
        <pc:spChg chg="mod">
          <ac:chgData name="Brown, Bruce" userId="3cf23d81-f43e-4f81-bce2-b8a28dcdb81f" providerId="ADAL" clId="{B3B436CD-3827-4873-BEE9-C63C792B39AE}" dt="2026-01-28T19:48:13.925" v="346" actId="113"/>
          <ac:spMkLst>
            <pc:docMk/>
            <pc:sldMk cId="834991751" sldId="283"/>
            <ac:spMk id="3" creationId="{1881592C-3556-EBE3-0C90-5B5D9E20152B}"/>
          </ac:spMkLst>
        </pc:spChg>
        <pc:spChg chg="mod">
          <ac:chgData name="Brown, Bruce" userId="3cf23d81-f43e-4f81-bce2-b8a28dcdb81f" providerId="ADAL" clId="{B3B436CD-3827-4873-BEE9-C63C792B39AE}" dt="2026-01-28T19:47:51.108" v="323" actId="20577"/>
          <ac:spMkLst>
            <pc:docMk/>
            <pc:sldMk cId="834991751" sldId="283"/>
            <ac:spMk id="19" creationId="{62A31EDE-CAA0-87B8-0485-77426852AE91}"/>
          </ac:spMkLst>
        </pc:spChg>
      </pc:sldChg>
      <pc:sldChg chg="ord">
        <pc:chgData name="Brown, Bruce" userId="3cf23d81-f43e-4f81-bce2-b8a28dcdb81f" providerId="ADAL" clId="{B3B436CD-3827-4873-BEE9-C63C792B39AE}" dt="2026-01-28T19:42:31.818" v="0" actId="20578"/>
        <pc:sldMkLst>
          <pc:docMk/>
          <pc:sldMk cId="3029981244" sldId="287"/>
        </pc:sldMkLst>
      </pc:sldChg>
      <pc:sldChg chg="del">
        <pc:chgData name="Brown, Bruce" userId="3cf23d81-f43e-4f81-bce2-b8a28dcdb81f" providerId="ADAL" clId="{B3B436CD-3827-4873-BEE9-C63C792B39AE}" dt="2026-01-28T19:49:56.788" v="357" actId="47"/>
        <pc:sldMkLst>
          <pc:docMk/>
          <pc:sldMk cId="3985652474" sldId="312"/>
        </pc:sldMkLst>
      </pc:sldChg>
      <pc:sldChg chg="modSp mod">
        <pc:chgData name="Brown, Bruce" userId="3cf23d81-f43e-4f81-bce2-b8a28dcdb81f" providerId="ADAL" clId="{B3B436CD-3827-4873-BEE9-C63C792B39AE}" dt="2026-01-28T19:48:33.398" v="348" actId="255"/>
        <pc:sldMkLst>
          <pc:docMk/>
          <pc:sldMk cId="2771159027" sldId="369"/>
        </pc:sldMkLst>
        <pc:spChg chg="mod">
          <ac:chgData name="Brown, Bruce" userId="3cf23d81-f43e-4f81-bce2-b8a28dcdb81f" providerId="ADAL" clId="{B3B436CD-3827-4873-BEE9-C63C792B39AE}" dt="2026-01-28T19:48:27.899" v="347" actId="255"/>
          <ac:spMkLst>
            <pc:docMk/>
            <pc:sldMk cId="2771159027" sldId="369"/>
            <ac:spMk id="7" creationId="{D8731EF8-C87F-55DF-0F4A-F9624D7CA909}"/>
          </ac:spMkLst>
        </pc:spChg>
        <pc:spChg chg="mod">
          <ac:chgData name="Brown, Bruce" userId="3cf23d81-f43e-4f81-bce2-b8a28dcdb81f" providerId="ADAL" clId="{B3B436CD-3827-4873-BEE9-C63C792B39AE}" dt="2026-01-28T19:48:33.398" v="348" actId="255"/>
          <ac:spMkLst>
            <pc:docMk/>
            <pc:sldMk cId="2771159027" sldId="369"/>
            <ac:spMk id="11" creationId="{FDAE47D9-1F55-2A55-163B-0BE9F4DF502E}"/>
          </ac:spMkLst>
        </pc:spChg>
      </pc:sldChg>
      <pc:sldChg chg="modSp mod">
        <pc:chgData name="Brown, Bruce" userId="3cf23d81-f43e-4f81-bce2-b8a28dcdb81f" providerId="ADAL" clId="{B3B436CD-3827-4873-BEE9-C63C792B39AE}" dt="2026-01-28T19:48:58.611" v="350" actId="255"/>
        <pc:sldMkLst>
          <pc:docMk/>
          <pc:sldMk cId="4000924108" sldId="383"/>
        </pc:sldMkLst>
        <pc:spChg chg="mod">
          <ac:chgData name="Brown, Bruce" userId="3cf23d81-f43e-4f81-bce2-b8a28dcdb81f" providerId="ADAL" clId="{B3B436CD-3827-4873-BEE9-C63C792B39AE}" dt="2026-01-28T19:48:52.004" v="349" actId="255"/>
          <ac:spMkLst>
            <pc:docMk/>
            <pc:sldMk cId="4000924108" sldId="383"/>
            <ac:spMk id="7" creationId="{011F3162-214F-1DC2-1571-429764E8B5D0}"/>
          </ac:spMkLst>
        </pc:spChg>
        <pc:spChg chg="mod">
          <ac:chgData name="Brown, Bruce" userId="3cf23d81-f43e-4f81-bce2-b8a28dcdb81f" providerId="ADAL" clId="{B3B436CD-3827-4873-BEE9-C63C792B39AE}" dt="2026-01-28T19:48:58.611" v="350" actId="255"/>
          <ac:spMkLst>
            <pc:docMk/>
            <pc:sldMk cId="4000924108" sldId="383"/>
            <ac:spMk id="11" creationId="{35F18245-494A-51B9-267F-EE2A6FE3FD02}"/>
          </ac:spMkLst>
        </pc:spChg>
      </pc:sldChg>
      <pc:sldChg chg="modSp mod">
        <pc:chgData name="Brown, Bruce" userId="3cf23d81-f43e-4f81-bce2-b8a28dcdb81f" providerId="ADAL" clId="{B3B436CD-3827-4873-BEE9-C63C792B39AE}" dt="2026-01-28T19:45:05.075" v="39" actId="20577"/>
        <pc:sldMkLst>
          <pc:docMk/>
          <pc:sldMk cId="4201387187" sldId="386"/>
        </pc:sldMkLst>
        <pc:spChg chg="mod">
          <ac:chgData name="Brown, Bruce" userId="3cf23d81-f43e-4f81-bce2-b8a28dcdb81f" providerId="ADAL" clId="{B3B436CD-3827-4873-BEE9-C63C792B39AE}" dt="2026-01-28T19:44:50.079" v="33" actId="20577"/>
          <ac:spMkLst>
            <pc:docMk/>
            <pc:sldMk cId="4201387187" sldId="386"/>
            <ac:spMk id="19" creationId="{62A31EDE-CAA0-87B8-0485-77426852AE91}"/>
          </ac:spMkLst>
        </pc:spChg>
        <pc:graphicFrameChg chg="modGraphic">
          <ac:chgData name="Brown, Bruce" userId="3cf23d81-f43e-4f81-bce2-b8a28dcdb81f" providerId="ADAL" clId="{B3B436CD-3827-4873-BEE9-C63C792B39AE}" dt="2026-01-28T19:45:05.075" v="39" actId="20577"/>
          <ac:graphicFrameMkLst>
            <pc:docMk/>
            <pc:sldMk cId="4201387187" sldId="386"/>
            <ac:graphicFrameMk id="4" creationId="{93E11C5C-1FF0-9B11-9277-E8F31322AE3B}"/>
          </ac:graphicFrameMkLst>
        </pc:graphicFrameChg>
      </pc:sldChg>
      <pc:sldChg chg="modSp mod">
        <pc:chgData name="Brown, Bruce" userId="3cf23d81-f43e-4f81-bce2-b8a28dcdb81f" providerId="ADAL" clId="{B3B436CD-3827-4873-BEE9-C63C792B39AE}" dt="2026-01-28T19:45:27.762" v="42" actId="20577"/>
        <pc:sldMkLst>
          <pc:docMk/>
          <pc:sldMk cId="4215160398" sldId="400"/>
        </pc:sldMkLst>
        <pc:spChg chg="mod">
          <ac:chgData name="Brown, Bruce" userId="3cf23d81-f43e-4f81-bce2-b8a28dcdb81f" providerId="ADAL" clId="{B3B436CD-3827-4873-BEE9-C63C792B39AE}" dt="2026-01-28T19:45:27.762" v="42" actId="20577"/>
          <ac:spMkLst>
            <pc:docMk/>
            <pc:sldMk cId="4215160398" sldId="400"/>
            <ac:spMk id="19" creationId="{62A31EDE-CAA0-87B8-0485-77426852AE91}"/>
          </ac:spMkLst>
        </pc:spChg>
      </pc:sldChg>
      <pc:sldChg chg="modSp mod">
        <pc:chgData name="Brown, Bruce" userId="3cf23d81-f43e-4f81-bce2-b8a28dcdb81f" providerId="ADAL" clId="{B3B436CD-3827-4873-BEE9-C63C792B39AE}" dt="2026-01-28T19:46:47.464" v="221" actId="20577"/>
        <pc:sldMkLst>
          <pc:docMk/>
          <pc:sldMk cId="1789348986" sldId="407"/>
        </pc:sldMkLst>
        <pc:spChg chg="mod">
          <ac:chgData name="Brown, Bruce" userId="3cf23d81-f43e-4f81-bce2-b8a28dcdb81f" providerId="ADAL" clId="{B3B436CD-3827-4873-BEE9-C63C792B39AE}" dt="2026-01-28T19:46:47.464" v="221" actId="20577"/>
          <ac:spMkLst>
            <pc:docMk/>
            <pc:sldMk cId="1789348986" sldId="407"/>
            <ac:spMk id="4" creationId="{5B2136AE-1177-E939-5D09-DE58B737B777}"/>
          </ac:spMkLst>
        </pc:spChg>
        <pc:spChg chg="mod">
          <ac:chgData name="Brown, Bruce" userId="3cf23d81-f43e-4f81-bce2-b8a28dcdb81f" providerId="ADAL" clId="{B3B436CD-3827-4873-BEE9-C63C792B39AE}" dt="2026-01-28T19:46:23.801" v="156" actId="20577"/>
          <ac:spMkLst>
            <pc:docMk/>
            <pc:sldMk cId="1789348986" sldId="407"/>
            <ac:spMk id="6" creationId="{58ED843A-0B2C-33D8-0FFF-9DFF4C32E13A}"/>
          </ac:spMkLst>
        </pc:spChg>
        <pc:spChg chg="mod">
          <ac:chgData name="Brown, Bruce" userId="3cf23d81-f43e-4f81-bce2-b8a28dcdb81f" providerId="ADAL" clId="{B3B436CD-3827-4873-BEE9-C63C792B39AE}" dt="2026-01-28T19:46:17.179" v="150" actId="113"/>
          <ac:spMkLst>
            <pc:docMk/>
            <pc:sldMk cId="1789348986" sldId="407"/>
            <ac:spMk id="14" creationId="{F6576F32-D880-E2E4-37D5-7C5BDEAEE76E}"/>
          </ac:spMkLst>
        </pc:spChg>
      </pc:sldChg>
      <pc:sldChg chg="modSp mod">
        <pc:chgData name="Brown, Bruce" userId="3cf23d81-f43e-4f81-bce2-b8a28dcdb81f" providerId="ADAL" clId="{B3B436CD-3827-4873-BEE9-C63C792B39AE}" dt="2026-01-28T19:49:39.662" v="356" actId="27636"/>
        <pc:sldMkLst>
          <pc:docMk/>
          <pc:sldMk cId="2656815379" sldId="409"/>
        </pc:sldMkLst>
        <pc:spChg chg="mod">
          <ac:chgData name="Brown, Bruce" userId="3cf23d81-f43e-4f81-bce2-b8a28dcdb81f" providerId="ADAL" clId="{B3B436CD-3827-4873-BEE9-C63C792B39AE}" dt="2026-01-28T19:49:39.662" v="356" actId="27636"/>
          <ac:spMkLst>
            <pc:docMk/>
            <pc:sldMk cId="2656815379" sldId="409"/>
            <ac:spMk id="8" creationId="{9251CC75-FA0F-7051-6054-9A5E431A352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Column1</c:v>
                </c:pt>
              </c:strCache>
            </c:strRef>
          </c:tx>
          <c:explosion val="5"/>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DF1-4C4C-952E-E60C88A0513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DF1-4C4C-952E-E60C88A05133}"/>
              </c:ext>
            </c:extLst>
          </c:dPt>
          <c:dLbls>
            <c:dLbl>
              <c:idx val="0"/>
              <c:layout>
                <c:manualLayout>
                  <c:x val="-0.26648760571595215"/>
                  <c:y val="-0.49786306128485724"/>
                </c:manualLayout>
              </c:layout>
              <c:tx>
                <c:rich>
                  <a:bodyPr/>
                  <a:lstStyle/>
                  <a:p>
                    <a:r>
                      <a:rPr lang="en-US" dirty="0"/>
                      <a:t>28%</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5DF1-4C4C-952E-E60C88A05133}"/>
                </c:ext>
              </c:extLst>
            </c:dLbl>
            <c:dLbl>
              <c:idx val="1"/>
              <c:layout>
                <c:manualLayout>
                  <c:x val="0.24976377952755904"/>
                  <c:y val="0.44463182989507544"/>
                </c:manualLayout>
              </c:layout>
              <c:tx>
                <c:rich>
                  <a:bodyPr/>
                  <a:lstStyle/>
                  <a:p>
                    <a:r>
                      <a:rPr lang="en-US" dirty="0"/>
                      <a:t>72%</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5DF1-4C4C-952E-E60C88A0513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highlight>
                      <a:srgbClr val="FFFF00"/>
                    </a:highlight>
                    <a:latin typeface="IvyJournal" panose="020B0404020101010102"/>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Emergency Medical Services Related Responses</c:v>
                </c:pt>
                <c:pt idx="1">
                  <c:v> Fire /Other Responses</c:v>
                </c:pt>
              </c:strCache>
            </c:strRef>
          </c:cat>
          <c:val>
            <c:numRef>
              <c:f>Sheet1!$B$2:$B$3</c:f>
              <c:numCache>
                <c:formatCode>General</c:formatCode>
                <c:ptCount val="2"/>
                <c:pt idx="0" formatCode="#,##0">
                  <c:v>1681</c:v>
                </c:pt>
                <c:pt idx="1">
                  <c:v>593</c:v>
                </c:pt>
              </c:numCache>
            </c:numRef>
          </c:val>
          <c:extLst>
            <c:ext xmlns:c16="http://schemas.microsoft.com/office/drawing/2014/chart" uri="{C3380CC4-5D6E-409C-BE32-E72D297353CC}">
              <c16:uniqueId val="{00000004-5DF1-4C4C-952E-E60C88A05133}"/>
            </c:ext>
          </c:extLst>
        </c:ser>
        <c:dLbls>
          <c:dLblPos val="bestFit"/>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7744590259550888"/>
          <c:y val="0.13191721376223731"/>
          <c:w val="0.41144298629338005"/>
          <c:h val="0.73616557247552539"/>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IvyJournal" panose="020B0404020101010102"/>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25000000000001"/>
          <c:y val="0.25624999999999998"/>
          <c:w val="0.43125000000000002"/>
          <c:h val="0.64687499999999998"/>
        </c:manualLayout>
      </c:layout>
      <c:pieChart>
        <c:varyColors val="1"/>
        <c:ser>
          <c:idx val="0"/>
          <c:order val="0"/>
          <c:tx>
            <c:strRef>
              <c:f>Sheet1!$B$1</c:f>
              <c:strCache>
                <c:ptCount val="1"/>
                <c:pt idx="0">
                  <c:v>incident types</c:v>
                </c:pt>
              </c:strCache>
            </c:strRef>
          </c:tx>
          <c:explosion val="2"/>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3648-47ED-AC93-0752D3AB567B}"/>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3648-47ED-AC93-0752D3AB567B}"/>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3648-47ED-AC93-0752D3AB567B}"/>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3648-47ED-AC93-0752D3AB567B}"/>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3648-47ED-AC93-0752D3AB567B}"/>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3648-47ED-AC93-0752D3AB567B}"/>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3648-47ED-AC93-0752D3AB567B}"/>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5443-415B-9FE7-B58A5A8B3605}"/>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0-5443-415B-9FE7-B58A5A8B3605}"/>
              </c:ext>
            </c:extLst>
          </c:dPt>
          <c:dLbls>
            <c:dLbl>
              <c:idx val="0"/>
              <c:layout>
                <c:manualLayout>
                  <c:x val="4.5624934383201976E-2"/>
                  <c:y val="-6.7617172853393324E-3"/>
                </c:manualLayout>
              </c:layout>
              <c:tx>
                <c:rich>
                  <a:bodyPr rot="0" spcFirstLastPara="1" vertOverflow="ellipsis" vert="horz" wrap="square" anchor="ctr" anchorCtr="1"/>
                  <a:lstStyle/>
                  <a:p>
                    <a:pPr>
                      <a:defRPr lang="en-US" sz="1330" b="1" i="0" u="none" strike="noStrike" kern="1200" spc="0" baseline="0">
                        <a:solidFill>
                          <a:schemeClr val="accent1"/>
                        </a:solidFill>
                        <a:latin typeface="+mn-lt"/>
                        <a:ea typeface="+mn-ea"/>
                        <a:cs typeface="+mn-cs"/>
                      </a:defRPr>
                    </a:pPr>
                    <a:fld id="{1F62D6B7-94F2-4436-95AF-AC54DE7F0710}" type="CATEGORYNAME">
                      <a:rPr lang="en-US"/>
                      <a:pPr>
                        <a:defRPr/>
                      </a:pPr>
                      <a:t>[CATEGORY NAME]</a:t>
                    </a:fld>
                    <a:endParaRPr lang="en-US" dirty="0"/>
                  </a:p>
                  <a:p>
                    <a:pPr>
                      <a:defRPr/>
                    </a:pPr>
                    <a:r>
                      <a:rPr lang="en-US" dirty="0"/>
                      <a:t>72%
</a:t>
                    </a:r>
                  </a:p>
                </c:rich>
              </c:tx>
              <c:spPr>
                <a:noFill/>
                <a:ln>
                  <a:noFill/>
                </a:ln>
                <a:effectLst/>
              </c:spPr>
              <c:txPr>
                <a:bodyPr rot="0" spcFirstLastPara="1" vertOverflow="ellipsis" vert="horz" wrap="square" anchor="ctr" anchorCtr="1"/>
                <a:lstStyle/>
                <a:p>
                  <a:pPr>
                    <a:defRPr lang="en-US"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360729986876641"/>
                      <c:h val="0.25351574803149607"/>
                    </c:manualLayout>
                  </c15:layout>
                  <c15:dlblFieldTable/>
                  <c15:showDataLabelsRange val="0"/>
                </c:ext>
                <c:ext xmlns:c16="http://schemas.microsoft.com/office/drawing/2014/chart" uri="{C3380CC4-5D6E-409C-BE32-E72D297353CC}">
                  <c16:uniqueId val="{00000001-3648-47ED-AC93-0752D3AB567B}"/>
                </c:ext>
              </c:extLst>
            </c:dLbl>
            <c:dLbl>
              <c:idx val="1"/>
              <c:layout>
                <c:manualLayout>
                  <c:x val="-8.9583333333333334E-2"/>
                  <c:y val="0.12941306703802957"/>
                </c:manualLayout>
              </c:layout>
              <c:tx>
                <c:rich>
                  <a:bodyPr rot="0" spcFirstLastPara="1" vertOverflow="ellipsis" vert="horz" wrap="square" anchor="ctr" anchorCtr="1"/>
                  <a:lstStyle/>
                  <a:p>
                    <a:pPr>
                      <a:defRPr lang="en-US" sz="1330" b="1" i="0" u="none" strike="noStrike" kern="1200" spc="0" baseline="0">
                        <a:solidFill>
                          <a:schemeClr val="accent1"/>
                        </a:solidFill>
                        <a:latin typeface="+mn-lt"/>
                        <a:ea typeface="+mn-ea"/>
                        <a:cs typeface="+mn-cs"/>
                      </a:defRPr>
                    </a:pPr>
                    <a:fld id="{5D6C36BF-69DE-4C07-9563-DEF8BE123458}" type="CATEGORYNAME">
                      <a:rPr lang="en-US"/>
                      <a:pPr>
                        <a:defRPr>
                          <a:solidFill>
                            <a:schemeClr val="accent1"/>
                          </a:solidFill>
                        </a:defRPr>
                      </a:pPr>
                      <a:t>[CATEGORY NAME]</a:t>
                    </a:fld>
                    <a:r>
                      <a:rPr lang="en-US" dirty="0"/>
                      <a:t>
17%</a:t>
                    </a:r>
                  </a:p>
                </c:rich>
              </c:tx>
              <c:spPr>
                <a:noFill/>
                <a:ln>
                  <a:noFill/>
                </a:ln>
                <a:effectLst/>
              </c:spPr>
              <c:txPr>
                <a:bodyPr rot="0" spcFirstLastPara="1" vertOverflow="ellipsis" vert="horz" wrap="square" anchor="ctr" anchorCtr="1"/>
                <a:lstStyle/>
                <a:p>
                  <a:pPr>
                    <a:defRPr lang="en-US"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648-47ED-AC93-0752D3AB567B}"/>
                </c:ext>
              </c:extLst>
            </c:dLbl>
            <c:dLbl>
              <c:idx val="2"/>
              <c:layout>
                <c:manualLayout>
                  <c:x val="-0.20208333333333334"/>
                  <c:y val="6.8750000000000006E-2"/>
                </c:manualLayout>
              </c:layout>
              <c:tx>
                <c:rich>
                  <a:bodyPr rot="0" spcFirstLastPara="1" vertOverflow="ellipsis" vert="horz" wrap="square" anchor="ctr" anchorCtr="1"/>
                  <a:lstStyle/>
                  <a:p>
                    <a:pPr>
                      <a:defRPr lang="en-US" sz="1330" b="1" i="0" u="none" strike="noStrike" kern="1200" spc="0" baseline="0">
                        <a:solidFill>
                          <a:schemeClr val="accent1"/>
                        </a:solidFill>
                        <a:latin typeface="+mn-lt"/>
                        <a:ea typeface="+mn-ea"/>
                        <a:cs typeface="+mn-cs"/>
                      </a:defRPr>
                    </a:pPr>
                    <a:fld id="{20760341-F43D-44DB-B57C-2DFBC712520B}" type="CATEGORYNAME">
                      <a:rPr lang="en-US"/>
                      <a:pPr>
                        <a:defRPr>
                          <a:solidFill>
                            <a:schemeClr val="accent1"/>
                          </a:solidFill>
                        </a:defRPr>
                      </a:pPr>
                      <a:t>[CATEGORY NAME]</a:t>
                    </a:fld>
                    <a:r>
                      <a:rPr lang="en-US" dirty="0"/>
                      <a:t>
6%</a:t>
                    </a:r>
                  </a:p>
                </c:rich>
              </c:tx>
              <c:spPr>
                <a:noFill/>
                <a:ln>
                  <a:noFill/>
                </a:ln>
                <a:effectLst/>
              </c:spPr>
              <c:txPr>
                <a:bodyPr rot="0" spcFirstLastPara="1" vertOverflow="ellipsis" vert="horz" wrap="square" anchor="ctr" anchorCtr="1"/>
                <a:lstStyle/>
                <a:p>
                  <a:pPr>
                    <a:defRPr lang="en-US"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648-47ED-AC93-0752D3AB567B}"/>
                </c:ext>
              </c:extLst>
            </c:dLbl>
            <c:dLbl>
              <c:idx val="3"/>
              <c:layout>
                <c:manualLayout>
                  <c:x val="-0.19113464566929134"/>
                  <c:y val="-9.3970097487814028E-2"/>
                </c:manualLayout>
              </c:layout>
              <c:tx>
                <c:rich>
                  <a:bodyPr rot="0" spcFirstLastPara="1" vertOverflow="ellipsis" vert="horz" wrap="square" anchor="ctr" anchorCtr="1"/>
                  <a:lstStyle/>
                  <a:p>
                    <a:pPr>
                      <a:defRPr lang="en-US" sz="1330" b="1" i="0" u="none" strike="noStrike" kern="1200" spc="0" baseline="0">
                        <a:solidFill>
                          <a:schemeClr val="accent1"/>
                        </a:solidFill>
                        <a:latin typeface="+mn-lt"/>
                        <a:ea typeface="+mn-ea"/>
                        <a:cs typeface="+mn-cs"/>
                      </a:defRPr>
                    </a:pPr>
                    <a:fld id="{92E49696-0723-47CE-BF43-03D252485525}" type="CATEGORYNAME">
                      <a:rPr lang="en-US"/>
                      <a:pPr>
                        <a:defRPr>
                          <a:solidFill>
                            <a:schemeClr val="accent1"/>
                          </a:solidFill>
                        </a:defRPr>
                      </a:pPr>
                      <a:t>[CATEGORY NAME]</a:t>
                    </a:fld>
                    <a:r>
                      <a:rPr lang="en-US" dirty="0"/>
                      <a:t>
2%</a:t>
                    </a:r>
                  </a:p>
                </c:rich>
              </c:tx>
              <c:spPr>
                <a:noFill/>
                <a:ln>
                  <a:noFill/>
                </a:ln>
                <a:effectLst/>
              </c:spPr>
              <c:txPr>
                <a:bodyPr rot="0" spcFirstLastPara="1" vertOverflow="ellipsis" vert="horz" wrap="square" anchor="ctr" anchorCtr="1"/>
                <a:lstStyle/>
                <a:p>
                  <a:pPr>
                    <a:defRPr lang="en-US"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8101033464566927"/>
                      <c:h val="0.15585949803149607"/>
                    </c:manualLayout>
                  </c15:layout>
                  <c15:dlblFieldTable/>
                  <c15:showDataLabelsRange val="0"/>
                </c:ext>
                <c:ext xmlns:c16="http://schemas.microsoft.com/office/drawing/2014/chart" uri="{C3380CC4-5D6E-409C-BE32-E72D297353CC}">
                  <c16:uniqueId val="{00000007-3648-47ED-AC93-0752D3AB567B}"/>
                </c:ext>
              </c:extLst>
            </c:dLbl>
            <c:dLbl>
              <c:idx val="4"/>
              <c:layout>
                <c:manualLayout>
                  <c:x val="-4.0416797900262466E-2"/>
                  <c:y val="-0.15758923884514434"/>
                </c:manualLayout>
              </c:layout>
              <c:tx>
                <c:rich>
                  <a:bodyPr rot="0" spcFirstLastPara="1" vertOverflow="ellipsis" vert="horz" wrap="square" anchor="ctr" anchorCtr="1"/>
                  <a:lstStyle/>
                  <a:p>
                    <a:pPr>
                      <a:defRPr lang="en-US" sz="1330" b="1" i="0" u="none" strike="noStrike" kern="1200" spc="0" baseline="0">
                        <a:solidFill>
                          <a:schemeClr val="accent1"/>
                        </a:solidFill>
                        <a:latin typeface="+mn-lt"/>
                        <a:ea typeface="+mn-ea"/>
                        <a:cs typeface="+mn-cs"/>
                      </a:defRPr>
                    </a:pPr>
                    <a:fld id="{F6F0CD58-9D6C-4750-8D84-8DDB84CD7150}" type="CATEGORYNAME">
                      <a:rPr lang="en-US"/>
                      <a:pPr>
                        <a:defRPr>
                          <a:solidFill>
                            <a:schemeClr val="accent1"/>
                          </a:solidFill>
                        </a:defRPr>
                      </a:pPr>
                      <a:t>[CATEGORY NAME]</a:t>
                    </a:fld>
                    <a:r>
                      <a:rPr lang="en-US" dirty="0"/>
                      <a:t>
.6%</a:t>
                    </a:r>
                  </a:p>
                </c:rich>
              </c:tx>
              <c:spPr>
                <a:noFill/>
                <a:ln>
                  <a:noFill/>
                </a:ln>
                <a:effectLst/>
              </c:spPr>
              <c:txPr>
                <a:bodyPr rot="0" spcFirstLastPara="1" vertOverflow="ellipsis" vert="horz" wrap="square" anchor="ctr" anchorCtr="1"/>
                <a:lstStyle/>
                <a:p>
                  <a:pPr>
                    <a:defRPr lang="en-US"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648-47ED-AC93-0752D3AB567B}"/>
                </c:ext>
              </c:extLst>
            </c:dLbl>
            <c:dLbl>
              <c:idx val="5"/>
              <c:layout>
                <c:manualLayout>
                  <c:x val="0.19833346456692907"/>
                  <c:y val="-7.8201724784401946E-2"/>
                </c:manualLayout>
              </c:layout>
              <c:tx>
                <c:rich>
                  <a:bodyPr rot="0" spcFirstLastPara="1" vertOverflow="ellipsis" vert="horz" wrap="square" anchor="ctr" anchorCtr="1"/>
                  <a:lstStyle/>
                  <a:p>
                    <a:pPr>
                      <a:defRPr lang="en-US" sz="1330" b="1" i="0" u="none" strike="noStrike" kern="1200" spc="0" baseline="0">
                        <a:solidFill>
                          <a:schemeClr val="accent1"/>
                        </a:solidFill>
                        <a:latin typeface="+mn-lt"/>
                        <a:ea typeface="+mn-ea"/>
                        <a:cs typeface="+mn-cs"/>
                      </a:defRPr>
                    </a:pPr>
                    <a:fld id="{E8B27D5C-D42C-4CDF-A08E-AA42837CF58A}" type="CATEGORYNAME">
                      <a:rPr lang="en-US" smtClean="0"/>
                      <a:pPr>
                        <a:defRPr>
                          <a:solidFill>
                            <a:schemeClr val="accent1"/>
                          </a:solidFill>
                        </a:defRPr>
                      </a:pPr>
                      <a:t>[CATEGORY NAME]</a:t>
                    </a:fld>
                    <a:endParaRPr lang="en-US" dirty="0"/>
                  </a:p>
                  <a:p>
                    <a:pPr>
                      <a:defRPr>
                        <a:solidFill>
                          <a:schemeClr val="accent1"/>
                        </a:solidFill>
                      </a:defRPr>
                    </a:pPr>
                    <a:r>
                      <a:rPr lang="en-US" dirty="0"/>
                      <a:t>3%</a:t>
                    </a:r>
                  </a:p>
                </c:rich>
              </c:tx>
              <c:spPr>
                <a:noFill/>
                <a:ln>
                  <a:noFill/>
                </a:ln>
                <a:effectLst/>
              </c:spPr>
              <c:txPr>
                <a:bodyPr rot="0" spcFirstLastPara="1" vertOverflow="ellipsis" vert="horz" wrap="square" anchor="ctr" anchorCtr="1"/>
                <a:lstStyle/>
                <a:p>
                  <a:pPr>
                    <a:defRPr lang="en-US"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261466535433069"/>
                      <c:h val="0.19057224608535969"/>
                    </c:manualLayout>
                  </c15:layout>
                  <c15:dlblFieldTable/>
                  <c15:showDataLabelsRange val="0"/>
                </c:ext>
                <c:ext xmlns:c16="http://schemas.microsoft.com/office/drawing/2014/chart" uri="{C3380CC4-5D6E-409C-BE32-E72D297353CC}">
                  <c16:uniqueId val="{0000000B-3648-47ED-AC93-0752D3AB567B}"/>
                </c:ext>
              </c:extLst>
            </c:dLbl>
            <c:dLbl>
              <c:idx val="6"/>
              <c:layout>
                <c:manualLayout>
                  <c:x val="0.30958346456692903"/>
                  <c:y val="6.4242407199100113E-2"/>
                </c:manualLayout>
              </c:layout>
              <c:tx>
                <c:rich>
                  <a:bodyPr rot="0" spcFirstLastPara="1" vertOverflow="ellipsis" vert="horz" wrap="square" anchor="ctr" anchorCtr="1"/>
                  <a:lstStyle/>
                  <a:p>
                    <a:pPr>
                      <a:defRPr lang="en-US" sz="1330" b="1" i="0" u="none" strike="noStrike" kern="1200" spc="0" baseline="0">
                        <a:solidFill>
                          <a:schemeClr val="accent1"/>
                        </a:solidFill>
                        <a:latin typeface="+mn-lt"/>
                        <a:ea typeface="+mn-ea"/>
                        <a:cs typeface="+mn-cs"/>
                      </a:defRPr>
                    </a:pPr>
                    <a:fld id="{E0BE0E2B-B606-4D45-97A6-2C95777F341A}" type="CATEGORYNAME">
                      <a:rPr lang="en-US"/>
                      <a:pPr>
                        <a:defRPr>
                          <a:solidFill>
                            <a:schemeClr val="accent1"/>
                          </a:solidFill>
                        </a:defRPr>
                      </a:pPr>
                      <a:t>[CATEGORY NAME]</a:t>
                    </a:fld>
                    <a:r>
                      <a:rPr lang="en-US" dirty="0"/>
                      <a:t>
.07%</a:t>
                    </a:r>
                  </a:p>
                </c:rich>
              </c:tx>
              <c:spPr>
                <a:noFill/>
                <a:ln>
                  <a:noFill/>
                </a:ln>
                <a:effectLst/>
              </c:spPr>
              <c:txPr>
                <a:bodyPr rot="0" spcFirstLastPara="1" vertOverflow="ellipsis" vert="horz" wrap="square" anchor="ctr" anchorCtr="1"/>
                <a:lstStyle/>
                <a:p>
                  <a:pPr>
                    <a:defRPr lang="en-US"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3648-47ED-AC93-0752D3AB567B}"/>
                </c:ext>
              </c:extLst>
            </c:dLbl>
            <c:dLbl>
              <c:idx val="7"/>
              <c:spPr>
                <a:noFill/>
                <a:ln>
                  <a:noFill/>
                </a:ln>
                <a:effectLst/>
              </c:spPr>
              <c:txPr>
                <a:bodyPr rot="0" spcFirstLastPara="1" vertOverflow="ellipsis" vert="horz" wrap="square" anchor="ctr" anchorCtr="1"/>
                <a:lstStyle/>
                <a:p>
                  <a:pPr>
                    <a:defRPr lang="en-US"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F-5443-415B-9FE7-B58A5A8B3605}"/>
                </c:ext>
              </c:extLst>
            </c:dLbl>
            <c:dLbl>
              <c:idx val="8"/>
              <c:spPr>
                <a:noFill/>
                <a:ln>
                  <a:noFill/>
                </a:ln>
                <a:effectLst/>
              </c:spPr>
              <c:txPr>
                <a:bodyPr rot="0" spcFirstLastPara="1" vertOverflow="ellipsis" vert="horz" wrap="square" anchor="ctr" anchorCtr="1"/>
                <a:lstStyle/>
                <a:p>
                  <a:pPr>
                    <a:defRPr lang="en-US"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0-5443-415B-9FE7-B58A5A8B3605}"/>
                </c:ext>
              </c:extLst>
            </c:dLbl>
            <c:spPr>
              <a:noFill/>
              <a:ln>
                <a:noFill/>
              </a:ln>
              <a:effectLst/>
            </c:spPr>
            <c:txPr>
              <a:bodyPr rot="0" spcFirstLastPara="1" vertOverflow="ellipsis" vert="horz" wrap="square" anchor="ctr" anchorCtr="1"/>
              <a:lstStyle/>
              <a:p>
                <a:pPr>
                  <a:defRPr lang="en-US"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7"/>
                <c:pt idx="0">
                  <c:v>Rescue &amp; Emergency Medical Service (EMS)</c:v>
                </c:pt>
                <c:pt idx="1">
                  <c:v>Service Call</c:v>
                </c:pt>
                <c:pt idx="2">
                  <c:v>Good Intent Call </c:v>
                </c:pt>
                <c:pt idx="3">
                  <c:v>False Alarm &amp; False Call</c:v>
                </c:pt>
                <c:pt idx="4">
                  <c:v>Fire</c:v>
                </c:pt>
                <c:pt idx="5">
                  <c:v>Hazardous Condition (no fire)</c:v>
                </c:pt>
                <c:pt idx="6">
                  <c:v>Misc.</c:v>
                </c:pt>
              </c:strCache>
            </c:strRef>
          </c:cat>
          <c:val>
            <c:numRef>
              <c:f>Sheet1!$B$2:$B$10</c:f>
              <c:numCache>
                <c:formatCode>General</c:formatCode>
                <c:ptCount val="9"/>
                <c:pt idx="0" formatCode="#,##0">
                  <c:v>1974</c:v>
                </c:pt>
                <c:pt idx="1">
                  <c:v>456</c:v>
                </c:pt>
                <c:pt idx="2">
                  <c:v>166</c:v>
                </c:pt>
                <c:pt idx="3">
                  <c:v>56</c:v>
                </c:pt>
                <c:pt idx="4">
                  <c:v>16</c:v>
                </c:pt>
                <c:pt idx="5">
                  <c:v>72</c:v>
                </c:pt>
                <c:pt idx="6">
                  <c:v>0</c:v>
                </c:pt>
              </c:numCache>
            </c:numRef>
          </c:val>
          <c:extLst>
            <c:ext xmlns:c16="http://schemas.microsoft.com/office/drawing/2014/chart" uri="{C3380CC4-5D6E-409C-BE32-E72D297353CC}">
              <c16:uniqueId val="{0000000E-3648-47ED-AC93-0752D3AB567B}"/>
            </c:ext>
          </c:extLst>
        </c:ser>
        <c:ser>
          <c:idx val="1"/>
          <c:order val="1"/>
          <c:tx>
            <c:strRef>
              <c:f>Sheet1!$C$1</c:f>
              <c:strCache>
                <c:ptCount val="1"/>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5443-415B-9FE7-B58A5A8B3605}"/>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2-5443-415B-9FE7-B58A5A8B3605}"/>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5443-415B-9FE7-B58A5A8B3605}"/>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4-5443-415B-9FE7-B58A5A8B3605}"/>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5443-415B-9FE7-B58A5A8B3605}"/>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6-5443-415B-9FE7-B58A5A8B3605}"/>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7-5443-415B-9FE7-B58A5A8B3605}"/>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8-5443-415B-9FE7-B58A5A8B3605}"/>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9-5443-415B-9FE7-B58A5A8B3605}"/>
              </c:ext>
            </c:extLst>
          </c:dPt>
          <c:dLbls>
            <c:dLbl>
              <c:idx val="0"/>
              <c:spPr>
                <a:noFill/>
                <a:ln>
                  <a:noFill/>
                </a:ln>
                <a:effectLst/>
              </c:spPr>
              <c:txPr>
                <a:bodyPr rot="0" spcFirstLastPara="1" vertOverflow="ellipsis" vert="horz" wrap="square" lIns="38100" tIns="19050" rIns="38100" bIns="19050" anchor="ctr" anchorCtr="1">
                  <a:spAutoFit/>
                </a:bodyPr>
                <a:lstStyle/>
                <a:p>
                  <a:pPr>
                    <a:defRPr lang="en-US" sz="1330" b="1" i="0" u="none" strike="noStrike" kern="1200" spc="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11-5443-415B-9FE7-B58A5A8B3605}"/>
                </c:ext>
              </c:extLst>
            </c:dLbl>
            <c:dLbl>
              <c:idx val="1"/>
              <c:spPr>
                <a:noFill/>
                <a:ln>
                  <a:noFill/>
                </a:ln>
                <a:effectLst/>
              </c:spPr>
              <c:txPr>
                <a:bodyPr rot="0" spcFirstLastPara="1" vertOverflow="ellipsis" vert="horz" wrap="square" lIns="38100" tIns="19050" rIns="38100" bIns="19050" anchor="ctr" anchorCtr="1">
                  <a:spAutoFit/>
                </a:bodyPr>
                <a:lstStyle/>
                <a:p>
                  <a:pPr>
                    <a:defRPr lang="en-US" sz="1330" b="1" i="0" u="none" strike="noStrike" kern="1200" spc="0" baseline="0">
                      <a:solidFill>
                        <a:schemeClr val="accent2"/>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12-5443-415B-9FE7-B58A5A8B3605}"/>
                </c:ext>
              </c:extLst>
            </c:dLbl>
            <c:dLbl>
              <c:idx val="2"/>
              <c:spPr>
                <a:noFill/>
                <a:ln>
                  <a:noFill/>
                </a:ln>
                <a:effectLst/>
              </c:spPr>
              <c:txPr>
                <a:bodyPr rot="0" spcFirstLastPara="1" vertOverflow="ellipsis" vert="horz" wrap="square" lIns="38100" tIns="19050" rIns="38100" bIns="19050" anchor="ctr" anchorCtr="1">
                  <a:spAutoFit/>
                </a:bodyPr>
                <a:lstStyle/>
                <a:p>
                  <a:pPr>
                    <a:defRPr lang="en-US" sz="1330" b="1" i="0" u="none" strike="noStrike" kern="1200" spc="0" baseline="0">
                      <a:solidFill>
                        <a:schemeClr val="accent3"/>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13-5443-415B-9FE7-B58A5A8B3605}"/>
                </c:ext>
              </c:extLst>
            </c:dLbl>
            <c:dLbl>
              <c:idx val="3"/>
              <c:spPr>
                <a:noFill/>
                <a:ln>
                  <a:noFill/>
                </a:ln>
                <a:effectLst/>
              </c:spPr>
              <c:txPr>
                <a:bodyPr rot="0" spcFirstLastPara="1" vertOverflow="ellipsis" vert="horz" wrap="square" lIns="38100" tIns="19050" rIns="38100" bIns="19050" anchor="ctr" anchorCtr="1">
                  <a:spAutoFit/>
                </a:bodyPr>
                <a:lstStyle/>
                <a:p>
                  <a:pPr>
                    <a:defRPr lang="en-US" sz="1330" b="1" i="0" u="none" strike="noStrike" kern="1200" spc="0" baseline="0">
                      <a:solidFill>
                        <a:schemeClr val="accent4"/>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14-5443-415B-9FE7-B58A5A8B3605}"/>
                </c:ext>
              </c:extLst>
            </c:dLbl>
            <c:dLbl>
              <c:idx val="4"/>
              <c:spPr>
                <a:noFill/>
                <a:ln>
                  <a:noFill/>
                </a:ln>
                <a:effectLst/>
              </c:spPr>
              <c:txPr>
                <a:bodyPr rot="0" spcFirstLastPara="1" vertOverflow="ellipsis" vert="horz" wrap="square" lIns="38100" tIns="19050" rIns="38100" bIns="19050" anchor="ctr" anchorCtr="1">
                  <a:spAutoFit/>
                </a:bodyPr>
                <a:lstStyle/>
                <a:p>
                  <a:pPr>
                    <a:defRPr lang="en-US" sz="1330" b="1" i="0" u="none" strike="noStrike" kern="1200" spc="0" baseline="0">
                      <a:solidFill>
                        <a:schemeClr val="accent5"/>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15-5443-415B-9FE7-B58A5A8B3605}"/>
                </c:ext>
              </c:extLst>
            </c:dLbl>
            <c:dLbl>
              <c:idx val="5"/>
              <c:spPr>
                <a:noFill/>
                <a:ln>
                  <a:noFill/>
                </a:ln>
                <a:effectLst/>
              </c:spPr>
              <c:txPr>
                <a:bodyPr rot="0" spcFirstLastPara="1" vertOverflow="ellipsis" vert="horz" wrap="square" lIns="38100" tIns="19050" rIns="38100" bIns="19050" anchor="ctr" anchorCtr="1">
                  <a:spAutoFit/>
                </a:bodyPr>
                <a:lstStyle/>
                <a:p>
                  <a:pPr>
                    <a:defRPr lang="en-US" sz="1330" b="1" i="0" u="none" strike="noStrike" kern="1200" spc="0" baseline="0">
                      <a:solidFill>
                        <a:schemeClr val="accent6"/>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16-5443-415B-9FE7-B58A5A8B3605}"/>
                </c:ext>
              </c:extLst>
            </c:dLbl>
            <c:dLbl>
              <c:idx val="6"/>
              <c:spPr>
                <a:noFill/>
                <a:ln>
                  <a:noFill/>
                </a:ln>
                <a:effectLst/>
              </c:spPr>
              <c:txPr>
                <a:bodyPr rot="0" spcFirstLastPara="1" vertOverflow="ellipsis" vert="horz" wrap="square" lIns="38100" tIns="19050" rIns="38100" bIns="19050" anchor="ctr" anchorCtr="1">
                  <a:spAutoFit/>
                </a:bodyPr>
                <a:lstStyle/>
                <a:p>
                  <a:pPr>
                    <a:defRPr lang="en-US" sz="133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17-5443-415B-9FE7-B58A5A8B3605}"/>
                </c:ext>
              </c:extLst>
            </c:dLbl>
            <c:dLbl>
              <c:idx val="7"/>
              <c:spPr>
                <a:noFill/>
                <a:ln>
                  <a:noFill/>
                </a:ln>
                <a:effectLst/>
              </c:spPr>
              <c:txPr>
                <a:bodyPr rot="0" spcFirstLastPara="1" vertOverflow="ellipsis" vert="horz" wrap="square" lIns="38100" tIns="19050" rIns="38100" bIns="19050" anchor="ctr" anchorCtr="1">
                  <a:spAutoFit/>
                </a:bodyPr>
                <a:lstStyle/>
                <a:p>
                  <a:pPr>
                    <a:defRPr lang="en-US" sz="1330" b="1" i="0" u="none" strike="noStrike" kern="1200" spc="0" baseline="0">
                      <a:solidFill>
                        <a:schemeClr val="accent2">
                          <a:lumMod val="60000"/>
                        </a:schemeClr>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18-5443-415B-9FE7-B58A5A8B3605}"/>
                </c:ext>
              </c:extLst>
            </c:dLbl>
            <c:dLbl>
              <c:idx val="8"/>
              <c:spPr>
                <a:noFill/>
                <a:ln>
                  <a:noFill/>
                </a:ln>
                <a:effectLst/>
              </c:spPr>
              <c:txPr>
                <a:bodyPr rot="0" spcFirstLastPara="1" vertOverflow="ellipsis" vert="horz" wrap="square" lIns="38100" tIns="19050" rIns="38100" bIns="19050" anchor="ctr" anchorCtr="1">
                  <a:spAutoFit/>
                </a:bodyPr>
                <a:lstStyle/>
                <a:p>
                  <a:pPr>
                    <a:defRPr lang="en-US" sz="1330" b="1" i="0" u="none" strike="noStrike" kern="1200" spc="0" baseline="0">
                      <a:solidFill>
                        <a:schemeClr val="accent3">
                          <a:lumMod val="60000"/>
                        </a:schemeClr>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19-5443-415B-9FE7-B58A5A8B3605}"/>
                </c:ext>
              </c:extLst>
            </c:dLbl>
            <c:spPr>
              <a:noFill/>
              <a:ln>
                <a:no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7"/>
                <c:pt idx="0">
                  <c:v>Rescue &amp; Emergency Medical Service (EMS)</c:v>
                </c:pt>
                <c:pt idx="1">
                  <c:v>Service Call</c:v>
                </c:pt>
                <c:pt idx="2">
                  <c:v>Good Intent Call </c:v>
                </c:pt>
                <c:pt idx="3">
                  <c:v>False Alarm &amp; False Call</c:v>
                </c:pt>
                <c:pt idx="4">
                  <c:v>Fire</c:v>
                </c:pt>
                <c:pt idx="5">
                  <c:v>Hazardous Condition (no fire)</c:v>
                </c:pt>
                <c:pt idx="6">
                  <c:v>Misc.</c:v>
                </c:pt>
              </c:strCache>
            </c:strRef>
          </c:cat>
          <c:val>
            <c:numRef>
              <c:f>Sheet1!$C$2:$C$10</c:f>
              <c:numCache>
                <c:formatCode>General</c:formatCode>
                <c:ptCount val="9"/>
              </c:numCache>
            </c:numRef>
          </c:val>
          <c:extLst>
            <c:ext xmlns:c16="http://schemas.microsoft.com/office/drawing/2014/chart" uri="{C3380CC4-5D6E-409C-BE32-E72D297353CC}">
              <c16:uniqueId val="{0000000E-5443-415B-9FE7-B58A5A8B3605}"/>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lang="en-US"/>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566261535739564E-2"/>
          <c:y val="2.4115881062812355E-2"/>
          <c:w val="0.92919373359580049"/>
          <c:h val="0.9345182109085679"/>
        </c:manualLayout>
      </c:layout>
      <c:barChart>
        <c:barDir val="col"/>
        <c:grouping val="clustered"/>
        <c:varyColors val="0"/>
        <c:ser>
          <c:idx val="0"/>
          <c:order val="0"/>
          <c:tx>
            <c:strRef>
              <c:f>'PROBLEM DATA AND CHART'!$C$8</c:f>
              <c:strCache>
                <c:ptCount val="1"/>
                <c:pt idx="0">
                  <c:v>Unit Arrival Window</c:v>
                </c:pt>
              </c:strCache>
            </c:strRef>
          </c:tx>
          <c:spPr>
            <a:solidFill>
              <a:srgbClr val="00492C">
                <a:alpha val="85000"/>
              </a:srgbClr>
            </a:solidFill>
            <a:ln w="9525" cap="flat" cmpd="sng" algn="ctr">
              <a:solidFill>
                <a:schemeClr val="lt1">
                  <a:alpha val="50000"/>
                </a:schemeClr>
              </a:solidFill>
              <a:round/>
            </a:ln>
            <a:effectLst/>
          </c:spPr>
          <c:invertIfNegative val="0"/>
          <c:dLbls>
            <c:dLbl>
              <c:idx val="0"/>
              <c:layout>
                <c:manualLayout>
                  <c:x val="0"/>
                  <c:y val="9.1324200913240339E-3"/>
                </c:manualLayout>
              </c:layout>
              <c:tx>
                <c:rich>
                  <a:bodyPr/>
                  <a:lstStyle/>
                  <a:p>
                    <a:r>
                      <a:rPr lang="en-US" dirty="0">
                        <a:solidFill>
                          <a:srgbClr val="00492C"/>
                        </a:solidFill>
                      </a:rPr>
                      <a:t>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F68-4FF8-A1EE-E5ABD75EFDFC}"/>
                </c:ext>
              </c:extLst>
            </c:dLbl>
            <c:dLbl>
              <c:idx val="1"/>
              <c:tx>
                <c:rich>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r>
                      <a:rPr lang="en-US" dirty="0">
                        <a:solidFill>
                          <a:srgbClr val="00492C"/>
                        </a:solidFill>
                      </a:rPr>
                      <a:t>7%</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3.5763782929613054E-2"/>
                      <c:h val="3.1929313630316751E-2"/>
                    </c:manualLayout>
                  </c15:layout>
                  <c15:showDataLabelsRange val="0"/>
                </c:ext>
                <c:ext xmlns:c16="http://schemas.microsoft.com/office/drawing/2014/chart" uri="{C3380CC4-5D6E-409C-BE32-E72D297353CC}">
                  <c16:uniqueId val="{00000001-7F68-4FF8-A1EE-E5ABD75EFDFC}"/>
                </c:ext>
              </c:extLst>
            </c:dLbl>
            <c:dLbl>
              <c:idx val="2"/>
              <c:layout>
                <c:manualLayout>
                  <c:x val="6.1688891652178623E-3"/>
                  <c:y val="1.9406392694063926E-2"/>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r>
                      <a:rPr lang="en-US" dirty="0">
                        <a:solidFill>
                          <a:srgbClr val="00492C"/>
                        </a:solidFill>
                      </a:rPr>
                      <a:t>31%</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5.427026827482033E-2"/>
                      <c:h val="5.7043468881458309E-2"/>
                    </c:manualLayout>
                  </c15:layout>
                  <c15:showDataLabelsRange val="0"/>
                </c:ext>
                <c:ext xmlns:c16="http://schemas.microsoft.com/office/drawing/2014/chart" uri="{C3380CC4-5D6E-409C-BE32-E72D297353CC}">
                  <c16:uniqueId val="{00000002-7F68-4FF8-A1EE-E5ABD75EFDFC}"/>
                </c:ext>
              </c:extLst>
            </c:dLbl>
            <c:dLbl>
              <c:idx val="3"/>
              <c:tx>
                <c:rich>
                  <a:bodyPr/>
                  <a:lstStyle/>
                  <a:p>
                    <a:r>
                      <a:rPr lang="en-US" dirty="0">
                        <a:solidFill>
                          <a:srgbClr val="00492C"/>
                        </a:solidFill>
                      </a:rPr>
                      <a:t>29%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F68-4FF8-A1EE-E5ABD75EFDFC}"/>
                </c:ext>
              </c:extLst>
            </c:dLbl>
            <c:dLbl>
              <c:idx val="4"/>
              <c:layout>
                <c:manualLayout>
                  <c:x val="-3.5460992907801452E-3"/>
                  <c:y val="-2.980947753609524E-3"/>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r>
                      <a:rPr lang="en-US" dirty="0">
                        <a:solidFill>
                          <a:srgbClr val="00492C"/>
                        </a:solidFill>
                      </a:rPr>
                      <a:t>16%</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3.5763782929613054E-2"/>
                      <c:h val="3.1929313630316751E-2"/>
                    </c:manualLayout>
                  </c15:layout>
                  <c15:showDataLabelsRange val="0"/>
                </c:ext>
                <c:ext xmlns:c16="http://schemas.microsoft.com/office/drawing/2014/chart" uri="{C3380CC4-5D6E-409C-BE32-E72D297353CC}">
                  <c16:uniqueId val="{00000004-7F68-4FF8-A1EE-E5ABD75EFDFC}"/>
                </c:ext>
              </c:extLst>
            </c:dLbl>
            <c:dLbl>
              <c:idx val="5"/>
              <c:tx>
                <c:rich>
                  <a:bodyPr/>
                  <a:lstStyle/>
                  <a:p>
                    <a:r>
                      <a:rPr lang="en-US" dirty="0">
                        <a:solidFill>
                          <a:srgbClr val="00492C"/>
                        </a:solidFill>
                      </a:rPr>
                      <a:t>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F68-4FF8-A1EE-E5ABD75EFDFC}"/>
                </c:ext>
              </c:extLst>
            </c:dLbl>
            <c:dLbl>
              <c:idx val="6"/>
              <c:layout>
                <c:manualLayout>
                  <c:x val="0"/>
                  <c:y val="4.5662100456621002E-3"/>
                </c:manualLayout>
              </c:layout>
              <c:tx>
                <c:rich>
                  <a:bodyPr/>
                  <a:lstStyle/>
                  <a:p>
                    <a:r>
                      <a:rPr lang="en-US" dirty="0">
                        <a:solidFill>
                          <a:srgbClr val="00492C"/>
                        </a:solidFill>
                      </a:rPr>
                      <a:t>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7F68-4FF8-A1EE-E5ABD75EFDFC}"/>
                </c:ext>
              </c:extLst>
            </c:dLbl>
            <c:dLbl>
              <c:idx val="7"/>
              <c:tx>
                <c:rich>
                  <a:bodyPr/>
                  <a:lstStyle/>
                  <a:p>
                    <a:r>
                      <a:rPr lang="en-US" dirty="0">
                        <a:solidFill>
                          <a:srgbClr val="00492C"/>
                        </a:solidFill>
                      </a:rPr>
                      <a:t>2.57%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7F68-4FF8-A1EE-E5ABD75EFDFC}"/>
                </c:ext>
              </c:extLst>
            </c:dLbl>
            <c:dLbl>
              <c:idx val="8"/>
              <c:tx>
                <c:rich>
                  <a:bodyPr rot="0" spcFirstLastPara="1" vertOverflow="ellipsis" vert="horz" wrap="square" lIns="38100" tIns="19050" rIns="38100" bIns="19050" anchor="ctr" anchorCtr="1">
                    <a:spAutoFit/>
                  </a:bodyPr>
                  <a:lstStyle/>
                  <a:p>
                    <a:pPr>
                      <a:defRPr sz="900" b="1" i="0" u="none" strike="noStrike" kern="1200" baseline="0">
                        <a:solidFill>
                          <a:srgbClr val="00492C"/>
                        </a:solidFill>
                        <a:latin typeface="+mn-lt"/>
                        <a:ea typeface="+mn-ea"/>
                        <a:cs typeface="+mn-cs"/>
                      </a:defRPr>
                    </a:pPr>
                    <a:r>
                      <a:rPr lang="en-US"/>
                      <a:t>3.08%</a:t>
                    </a:r>
                    <a:endParaRPr lang="en-US" dirty="0">
                      <a:solidFill>
                        <a:srgbClr val="00492C"/>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492C"/>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7F68-4FF8-A1EE-E5ABD75EFDF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'PROBLEM DATA AND CHART'!$B$9:$B$16</c:f>
              <c:strCache>
                <c:ptCount val="7"/>
                <c:pt idx="0">
                  <c:v>0 to 2 Mins</c:v>
                </c:pt>
                <c:pt idx="1">
                  <c:v>2 to 4 Mins</c:v>
                </c:pt>
                <c:pt idx="2">
                  <c:v>4 to 6 mins</c:v>
                </c:pt>
                <c:pt idx="3">
                  <c:v>6 to 8 mins</c:v>
                </c:pt>
                <c:pt idx="4">
                  <c:v>8 to 10 mins</c:v>
                </c:pt>
                <c:pt idx="5">
                  <c:v>10 to 12 mins</c:v>
                </c:pt>
                <c:pt idx="6">
                  <c:v>12 mins and Over</c:v>
                </c:pt>
              </c:strCache>
            </c:strRef>
          </c:cat>
          <c:val>
            <c:numRef>
              <c:f>'PROBLEM DATA AND CHART'!$C$9:$C$16</c:f>
              <c:numCache>
                <c:formatCode>#,##0</c:formatCode>
                <c:ptCount val="7"/>
                <c:pt idx="0">
                  <c:v>104</c:v>
                </c:pt>
                <c:pt idx="1">
                  <c:v>182</c:v>
                </c:pt>
                <c:pt idx="2">
                  <c:v>688</c:v>
                </c:pt>
                <c:pt idx="3">
                  <c:v>658</c:v>
                </c:pt>
                <c:pt idx="4">
                  <c:v>371</c:v>
                </c:pt>
                <c:pt idx="5">
                  <c:v>148</c:v>
                </c:pt>
                <c:pt idx="6">
                  <c:v>99</c:v>
                </c:pt>
              </c:numCache>
            </c:numRef>
          </c:val>
          <c:extLst>
            <c:ext xmlns:c16="http://schemas.microsoft.com/office/drawing/2014/chart" uri="{C3380CC4-5D6E-409C-BE32-E72D297353CC}">
              <c16:uniqueId val="{00000009-7F68-4FF8-A1EE-E5ABD75EFDFC}"/>
            </c:ext>
          </c:extLst>
        </c:ser>
        <c:dLbls>
          <c:dLblPos val="outEnd"/>
          <c:showLegendKey val="0"/>
          <c:showVal val="1"/>
          <c:showCatName val="0"/>
          <c:showSerName val="0"/>
          <c:showPercent val="0"/>
          <c:showBubbleSize val="0"/>
        </c:dLbls>
        <c:gapWidth val="65"/>
        <c:axId val="537875807"/>
        <c:axId val="100807248"/>
      </c:barChart>
      <c:catAx>
        <c:axId val="537875807"/>
        <c:scaling>
          <c:orientation val="minMax"/>
        </c:scaling>
        <c:delete val="0"/>
        <c:axPos val="b"/>
        <c:numFmt formatCode="General" sourceLinked="1"/>
        <c:majorTickMark val="none"/>
        <c:minorTickMark val="none"/>
        <c:tickLblPos val="low"/>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00807248"/>
        <c:crosses val="autoZero"/>
        <c:auto val="1"/>
        <c:lblAlgn val="ctr"/>
        <c:lblOffset val="100"/>
        <c:noMultiLvlLbl val="0"/>
      </c:catAx>
      <c:valAx>
        <c:axId val="10080724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75000"/>
                        <a:lumOff val="25000"/>
                      </a:schemeClr>
                    </a:solidFill>
                    <a:latin typeface="IvyJournal" panose="020B0404020101010102"/>
                    <a:ea typeface="+mn-ea"/>
                    <a:cs typeface="+mn-cs"/>
                  </a:defRPr>
                </a:pPr>
                <a:r>
                  <a:rPr lang="en-US" sz="1600" dirty="0">
                    <a:latin typeface="IvyJournal" panose="020B0404020101010102"/>
                  </a:rPr>
                  <a:t>Percentage</a:t>
                </a:r>
                <a:r>
                  <a:rPr lang="en-US" sz="1600" baseline="0" dirty="0">
                    <a:latin typeface="IvyJournal" panose="020B0404020101010102"/>
                  </a:rPr>
                  <a:t> of Calls </a:t>
                </a:r>
                <a:endParaRPr lang="en-US" sz="1600" dirty="0">
                  <a:latin typeface="IvyJournal" panose="020B0404020101010102"/>
                </a:endParaRPr>
              </a:p>
            </c:rich>
          </c:tx>
          <c:layout>
            <c:manualLayout>
              <c:xMode val="edge"/>
              <c:yMode val="edge"/>
              <c:x val="4.0255671166104234E-2"/>
              <c:y val="0.32768543486858664"/>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75000"/>
                      <a:lumOff val="25000"/>
                    </a:schemeClr>
                  </a:solidFill>
                  <a:latin typeface="IvyJournal" panose="020B0404020101010102"/>
                  <a:ea typeface="+mn-ea"/>
                  <a:cs typeface="+mn-cs"/>
                </a:defRPr>
              </a:pPr>
              <a:endParaRPr lang="en-US"/>
            </a:p>
          </c:txPr>
        </c:title>
        <c:numFmt formatCode="#,##0" sourceLinked="1"/>
        <c:majorTickMark val="none"/>
        <c:minorTickMark val="none"/>
        <c:tickLblPos val="nextTo"/>
        <c:crossAx val="537875807"/>
        <c:crosses val="autoZero"/>
        <c:crossBetween val="between"/>
      </c:valAx>
      <c:spPr>
        <a:solidFill>
          <a:srgbClr val="DAC7AA"/>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DAC7AA"/>
    </a:solidFill>
    <a:ln w="9525" cap="flat" cmpd="sng" algn="ctr">
      <a:solidFill>
        <a:schemeClr val="bg1"/>
      </a:solid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65067575994077E-2"/>
          <c:y val="1.3698630136986301E-2"/>
          <c:w val="0.92919373359580049"/>
          <c:h val="0.9345182109085679"/>
        </c:manualLayout>
      </c:layout>
      <c:barChart>
        <c:barDir val="col"/>
        <c:grouping val="clustered"/>
        <c:varyColors val="0"/>
        <c:ser>
          <c:idx val="0"/>
          <c:order val="0"/>
          <c:tx>
            <c:strRef>
              <c:f>'PROBLEM DATA AND CHART'!$C$8</c:f>
              <c:strCache>
                <c:ptCount val="1"/>
                <c:pt idx="0">
                  <c:v>Unit Arrival Window</c:v>
                </c:pt>
              </c:strCache>
            </c:strRef>
          </c:tx>
          <c:spPr>
            <a:solidFill>
              <a:srgbClr val="00492C">
                <a:alpha val="85000"/>
              </a:srgbClr>
            </a:solidFill>
            <a:ln w="9525" cap="flat" cmpd="sng" algn="ctr">
              <a:solidFill>
                <a:schemeClr val="lt1">
                  <a:alpha val="50000"/>
                </a:schemeClr>
              </a:solidFill>
              <a:round/>
            </a:ln>
            <a:effectLst/>
          </c:spPr>
          <c:invertIfNegative val="0"/>
          <c:dLbls>
            <c:dLbl>
              <c:idx val="0"/>
              <c:layout>
                <c:manualLayout>
                  <c:x val="0"/>
                  <c:y val="9.1324200913240339E-3"/>
                </c:manualLayout>
              </c:layout>
              <c:tx>
                <c:rich>
                  <a:bodyPr/>
                  <a:lstStyle/>
                  <a:p>
                    <a:r>
                      <a:rPr lang="en-US" dirty="0">
                        <a:solidFill>
                          <a:srgbClr val="00492C"/>
                        </a:solidFill>
                      </a:rPr>
                      <a:t>5 %</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F68-4FF8-A1EE-E5ABD75EFDFC}"/>
                </c:ext>
              </c:extLst>
            </c:dLbl>
            <c:dLbl>
              <c:idx val="1"/>
              <c:tx>
                <c:rich>
                  <a:bodyPr/>
                  <a:lstStyle/>
                  <a:p>
                    <a:r>
                      <a:rPr lang="en-US" dirty="0">
                        <a:solidFill>
                          <a:srgbClr val="00492C"/>
                        </a:solidFill>
                      </a:rPr>
                      <a:t>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F68-4FF8-A1EE-E5ABD75EFDFC}"/>
                </c:ext>
              </c:extLst>
            </c:dLbl>
            <c:dLbl>
              <c:idx val="2"/>
              <c:tx>
                <c:rich>
                  <a:bodyPr/>
                  <a:lstStyle/>
                  <a:p>
                    <a:r>
                      <a:rPr lang="en-US" dirty="0">
                        <a:solidFill>
                          <a:srgbClr val="00492C"/>
                        </a:solidFill>
                      </a:rPr>
                      <a:t>29%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F68-4FF8-A1EE-E5ABD75EFDFC}"/>
                </c:ext>
              </c:extLst>
            </c:dLbl>
            <c:dLbl>
              <c:idx val="3"/>
              <c:layout>
                <c:manualLayout>
                  <c:x val="4.6266213363018189E-3"/>
                  <c:y val="0"/>
                </c:manualLayout>
              </c:layout>
              <c:tx>
                <c:rich>
                  <a:bodyPr/>
                  <a:lstStyle/>
                  <a:p>
                    <a:r>
                      <a:rPr lang="en-US" dirty="0">
                        <a:solidFill>
                          <a:srgbClr val="00492C"/>
                        </a:solidFill>
                      </a:rPr>
                      <a:t>28%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F68-4FF8-A1EE-E5ABD75EFDFC}"/>
                </c:ext>
              </c:extLst>
            </c:dLbl>
            <c:dLbl>
              <c:idx val="4"/>
              <c:layout>
                <c:manualLayout>
                  <c:x val="-3.5460992907801418E-3"/>
                  <c:y val="-2.9809477536095206E-3"/>
                </c:manualLayout>
              </c:layout>
              <c:tx>
                <c:rich>
                  <a:bodyPr/>
                  <a:lstStyle/>
                  <a:p>
                    <a:r>
                      <a:rPr lang="en-US" dirty="0">
                        <a:solidFill>
                          <a:srgbClr val="00492C"/>
                        </a:solidFill>
                      </a:rPr>
                      <a:t>17%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7F68-4FF8-A1EE-E5ABD75EFDFC}"/>
                </c:ext>
              </c:extLst>
            </c:dLbl>
            <c:dLbl>
              <c:idx val="5"/>
              <c:layout>
                <c:manualLayout>
                  <c:x val="0"/>
                  <c:y val="7.9908675799086719E-3"/>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r>
                      <a:rPr lang="en-US" dirty="0">
                        <a:solidFill>
                          <a:srgbClr val="00492C"/>
                        </a:solidFill>
                      </a:rPr>
                      <a:t>7%</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3.9927742132284699E-2"/>
                      <c:h val="3.1929313630316751E-2"/>
                    </c:manualLayout>
                  </c15:layout>
                  <c15:showDataLabelsRange val="0"/>
                </c:ext>
                <c:ext xmlns:c16="http://schemas.microsoft.com/office/drawing/2014/chart" uri="{C3380CC4-5D6E-409C-BE32-E72D297353CC}">
                  <c16:uniqueId val="{00000005-7F68-4FF8-A1EE-E5ABD75EFDFC}"/>
                </c:ext>
              </c:extLst>
            </c:dLbl>
            <c:dLbl>
              <c:idx val="6"/>
              <c:layout>
                <c:manualLayout>
                  <c:x val="0"/>
                  <c:y val="4.5662100456621002E-3"/>
                </c:manualLayout>
              </c:layout>
              <c:tx>
                <c:rich>
                  <a:bodyPr/>
                  <a:lstStyle/>
                  <a:p>
                    <a:r>
                      <a:rPr lang="en-US" dirty="0">
                        <a:solidFill>
                          <a:srgbClr val="00492C"/>
                        </a:solidFill>
                      </a:rPr>
                      <a:t>6 %</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7F68-4FF8-A1EE-E5ABD75EFDFC}"/>
                </c:ext>
              </c:extLst>
            </c:dLbl>
            <c:dLbl>
              <c:idx val="7"/>
              <c:tx>
                <c:rich>
                  <a:bodyPr/>
                  <a:lstStyle/>
                  <a:p>
                    <a:r>
                      <a:rPr lang="en-US" dirty="0">
                        <a:solidFill>
                          <a:srgbClr val="00492C"/>
                        </a:solidFill>
                      </a:rPr>
                      <a:t>2.57%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7F68-4FF8-A1EE-E5ABD75EFDFC}"/>
                </c:ext>
              </c:extLst>
            </c:dLbl>
            <c:dLbl>
              <c:idx val="8"/>
              <c:tx>
                <c:rich>
                  <a:bodyPr rot="0" spcFirstLastPara="1" vertOverflow="ellipsis" vert="horz" wrap="square" lIns="38100" tIns="19050" rIns="38100" bIns="19050" anchor="ctr" anchorCtr="1">
                    <a:spAutoFit/>
                  </a:bodyPr>
                  <a:lstStyle/>
                  <a:p>
                    <a:pPr>
                      <a:defRPr sz="900" b="1" i="0" u="none" strike="noStrike" kern="1200" baseline="0">
                        <a:solidFill>
                          <a:srgbClr val="00492C"/>
                        </a:solidFill>
                        <a:latin typeface="+mn-lt"/>
                        <a:ea typeface="+mn-ea"/>
                        <a:cs typeface="+mn-cs"/>
                      </a:defRPr>
                    </a:pPr>
                    <a:r>
                      <a:rPr lang="en-US"/>
                      <a:t>3.08%</a:t>
                    </a:r>
                    <a:endParaRPr lang="en-US" dirty="0">
                      <a:solidFill>
                        <a:srgbClr val="00492C"/>
                      </a:solidFill>
                    </a:endParaRP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492C"/>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7F68-4FF8-A1EE-E5ABD75EFDF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'PROBLEM DATA AND CHART'!$B$9:$B$16</c:f>
              <c:strCache>
                <c:ptCount val="7"/>
                <c:pt idx="0">
                  <c:v>0 to 2 Mins</c:v>
                </c:pt>
                <c:pt idx="1">
                  <c:v>2 to 4 Mins</c:v>
                </c:pt>
                <c:pt idx="2">
                  <c:v>4 to 6 mins</c:v>
                </c:pt>
                <c:pt idx="3">
                  <c:v>6 to 8 mins</c:v>
                </c:pt>
                <c:pt idx="4">
                  <c:v>8 to 10 mins</c:v>
                </c:pt>
                <c:pt idx="5">
                  <c:v>10 to 12 mins</c:v>
                </c:pt>
                <c:pt idx="6">
                  <c:v>12 mins and Over</c:v>
                </c:pt>
              </c:strCache>
            </c:strRef>
          </c:cat>
          <c:val>
            <c:numRef>
              <c:f>'PROBLEM DATA AND CHART'!$C$9:$C$16</c:f>
              <c:numCache>
                <c:formatCode>#,##0</c:formatCode>
                <c:ptCount val="7"/>
                <c:pt idx="0">
                  <c:v>125</c:v>
                </c:pt>
                <c:pt idx="1">
                  <c:v>211</c:v>
                </c:pt>
                <c:pt idx="2">
                  <c:v>791</c:v>
                </c:pt>
                <c:pt idx="3">
                  <c:v>763</c:v>
                </c:pt>
                <c:pt idx="4">
                  <c:v>474</c:v>
                </c:pt>
                <c:pt idx="5">
                  <c:v>203</c:v>
                </c:pt>
                <c:pt idx="6">
                  <c:v>170</c:v>
                </c:pt>
              </c:numCache>
            </c:numRef>
          </c:val>
          <c:extLst>
            <c:ext xmlns:c16="http://schemas.microsoft.com/office/drawing/2014/chart" uri="{C3380CC4-5D6E-409C-BE32-E72D297353CC}">
              <c16:uniqueId val="{00000009-7F68-4FF8-A1EE-E5ABD75EFDFC}"/>
            </c:ext>
          </c:extLst>
        </c:ser>
        <c:dLbls>
          <c:dLblPos val="outEnd"/>
          <c:showLegendKey val="0"/>
          <c:showVal val="1"/>
          <c:showCatName val="0"/>
          <c:showSerName val="0"/>
          <c:showPercent val="0"/>
          <c:showBubbleSize val="0"/>
        </c:dLbls>
        <c:gapWidth val="65"/>
        <c:axId val="537875807"/>
        <c:axId val="100807248"/>
      </c:barChart>
      <c:catAx>
        <c:axId val="537875807"/>
        <c:scaling>
          <c:orientation val="minMax"/>
        </c:scaling>
        <c:delete val="0"/>
        <c:axPos val="b"/>
        <c:numFmt formatCode="General" sourceLinked="1"/>
        <c:majorTickMark val="none"/>
        <c:minorTickMark val="none"/>
        <c:tickLblPos val="low"/>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00807248"/>
        <c:crosses val="autoZero"/>
        <c:auto val="1"/>
        <c:lblAlgn val="ctr"/>
        <c:lblOffset val="100"/>
        <c:noMultiLvlLbl val="0"/>
      </c:catAx>
      <c:valAx>
        <c:axId val="10080724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75000"/>
                        <a:lumOff val="25000"/>
                      </a:schemeClr>
                    </a:solidFill>
                    <a:latin typeface="IvyJournal" panose="020B0404020101010102"/>
                    <a:ea typeface="+mn-ea"/>
                    <a:cs typeface="+mn-cs"/>
                  </a:defRPr>
                </a:pPr>
                <a:r>
                  <a:rPr lang="en-US" sz="1600" dirty="0">
                    <a:latin typeface="IvyJournal" panose="020B0404020101010102"/>
                  </a:rPr>
                  <a:t>Percentage</a:t>
                </a:r>
                <a:r>
                  <a:rPr lang="en-US" sz="1600" baseline="0" dirty="0">
                    <a:latin typeface="IvyJournal" panose="020B0404020101010102"/>
                  </a:rPr>
                  <a:t> of Calls </a:t>
                </a:r>
                <a:endParaRPr lang="en-US" sz="1600" dirty="0">
                  <a:latin typeface="IvyJournal" panose="020B0404020101010102"/>
                </a:endParaRPr>
              </a:p>
            </c:rich>
          </c:tx>
          <c:layout>
            <c:manualLayout>
              <c:xMode val="edge"/>
              <c:yMode val="edge"/>
              <c:x val="4.0255671166104234E-2"/>
              <c:y val="0.32768543486858664"/>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75000"/>
                      <a:lumOff val="25000"/>
                    </a:schemeClr>
                  </a:solidFill>
                  <a:latin typeface="IvyJournal" panose="020B0404020101010102"/>
                  <a:ea typeface="+mn-ea"/>
                  <a:cs typeface="+mn-cs"/>
                </a:defRPr>
              </a:pPr>
              <a:endParaRPr lang="en-US"/>
            </a:p>
          </c:txPr>
        </c:title>
        <c:numFmt formatCode="#,##0" sourceLinked="1"/>
        <c:majorTickMark val="none"/>
        <c:minorTickMark val="none"/>
        <c:tickLblPos val="nextTo"/>
        <c:crossAx val="537875807"/>
        <c:crosses val="autoZero"/>
        <c:crossBetween val="between"/>
      </c:valAx>
      <c:spPr>
        <a:solidFill>
          <a:srgbClr val="DAC7AA"/>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DAC7AA"/>
    </a:solidFill>
    <a:ln w="9525" cap="flat" cmpd="sng" algn="ctr">
      <a:solidFill>
        <a:schemeClr val="bg1"/>
      </a:solid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r>
              <a:rPr lang="en-US" sz="2400" u="sng"/>
              <a:t>October 2025  MSTU Call Data </a:t>
            </a:r>
          </a:p>
          <a:p>
            <a:pPr>
              <a:defRPr sz="2400"/>
            </a:pPr>
            <a:endParaRPr lang="en-US" sz="2400"/>
          </a:p>
        </c:rich>
      </c:tx>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dLbls>
          <c:dLblPos val="inEnd"/>
          <c:showLegendKey val="0"/>
          <c:showVal val="1"/>
          <c:showCatName val="0"/>
          <c:showSerName val="0"/>
          <c:showPercent val="0"/>
          <c:showBubbleSize val="0"/>
        </c:dLbls>
        <c:gapWidth val="65"/>
        <c:axId val="603444752"/>
        <c:axId val="603449552"/>
      </c:barChart>
      <c:catAx>
        <c:axId val="60344475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dk1">
                    <a:lumMod val="75000"/>
                    <a:lumOff val="25000"/>
                  </a:schemeClr>
                </a:solidFill>
                <a:latin typeface="+mn-lt"/>
                <a:ea typeface="+mn-ea"/>
                <a:cs typeface="+mn-cs"/>
              </a:defRPr>
            </a:pPr>
            <a:endParaRPr lang="en-US"/>
          </a:p>
        </c:txPr>
        <c:crossAx val="603449552"/>
        <c:crosses val="autoZero"/>
        <c:auto val="1"/>
        <c:lblAlgn val="ctr"/>
        <c:lblOffset val="100"/>
        <c:noMultiLvlLbl val="0"/>
      </c:catAx>
      <c:valAx>
        <c:axId val="603449552"/>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60344475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u="sng" dirty="0"/>
          </a:p>
          <a:p>
            <a:pPr>
              <a:defRPr/>
            </a:pPr>
            <a:r>
              <a:rPr lang="en-US" u="sng" dirty="0"/>
              <a:t>December 2025  MSTU Call Data </a:t>
            </a:r>
          </a:p>
          <a:p>
            <a:pPr>
              <a:defRPr/>
            </a:pPr>
            <a:endParaRPr lang="en-US" dirty="0"/>
          </a:p>
        </c:rich>
      </c:tx>
      <c:layout>
        <c:manualLayout>
          <c:xMode val="edge"/>
          <c:yMode val="edge"/>
          <c:x val="0.25620822397200349"/>
          <c:y val="0"/>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'by month '!$A$2:$A$6</c:f>
              <c:strCache>
                <c:ptCount val="5"/>
                <c:pt idx="0">
                  <c:v>Admitted to the MSTU </c:v>
                </c:pt>
                <c:pt idx="1">
                  <c:v>Cancelled On Scene </c:v>
                </c:pt>
                <c:pt idx="2">
                  <c:v>Cancelled Enroute </c:v>
                </c:pt>
                <c:pt idx="3">
                  <c:v>Missed Dispatches </c:v>
                </c:pt>
                <c:pt idx="4">
                  <c:v>Total Calls </c:v>
                </c:pt>
              </c:strCache>
            </c:strRef>
          </c:cat>
          <c:val>
            <c:numRef>
              <c:f>'by month '!$B$2:$B$6</c:f>
              <c:numCache>
                <c:formatCode>General</c:formatCode>
                <c:ptCount val="5"/>
                <c:pt idx="0">
                  <c:v>42</c:v>
                </c:pt>
                <c:pt idx="1">
                  <c:v>23</c:v>
                </c:pt>
                <c:pt idx="2">
                  <c:v>29</c:v>
                </c:pt>
                <c:pt idx="3">
                  <c:v>4</c:v>
                </c:pt>
                <c:pt idx="4">
                  <c:v>98</c:v>
                </c:pt>
              </c:numCache>
            </c:numRef>
          </c:val>
          <c:extLst>
            <c:ext xmlns:c16="http://schemas.microsoft.com/office/drawing/2014/chart" uri="{C3380CC4-5D6E-409C-BE32-E72D297353CC}">
              <c16:uniqueId val="{00000000-A8AF-4132-A932-6548524E4626}"/>
            </c:ext>
          </c:extLst>
        </c:ser>
        <c:dLbls>
          <c:dLblPos val="inEnd"/>
          <c:showLegendKey val="0"/>
          <c:showVal val="1"/>
          <c:showCatName val="0"/>
          <c:showSerName val="0"/>
          <c:showPercent val="0"/>
          <c:showBubbleSize val="0"/>
        </c:dLbls>
        <c:gapWidth val="65"/>
        <c:axId val="603444752"/>
        <c:axId val="603449552"/>
      </c:barChart>
      <c:catAx>
        <c:axId val="60344475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603449552"/>
        <c:crosses val="autoZero"/>
        <c:auto val="1"/>
        <c:lblAlgn val="ctr"/>
        <c:lblOffset val="100"/>
        <c:noMultiLvlLbl val="0"/>
      </c:catAx>
      <c:valAx>
        <c:axId val="603449552"/>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60344475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December 2025 MSTU Acute Interventions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'by month '!$A$9:$A$14</c:f>
              <c:strCache>
                <c:ptCount val="6"/>
                <c:pt idx="0">
                  <c:v>Anticonvulsants </c:v>
                </c:pt>
                <c:pt idx="1">
                  <c:v>Intubation </c:v>
                </c:pt>
                <c:pt idx="2">
                  <c:v>ICH Reversal </c:v>
                </c:pt>
                <c:pt idx="3">
                  <c:v>MT </c:v>
                </c:pt>
                <c:pt idx="4">
                  <c:v>IV TNK </c:v>
                </c:pt>
                <c:pt idx="5">
                  <c:v>Total Acute Interventions </c:v>
                </c:pt>
              </c:strCache>
            </c:strRef>
          </c:cat>
          <c:val>
            <c:numRef>
              <c:f>'by month '!$B$9:$B$14</c:f>
              <c:numCache>
                <c:formatCode>General</c:formatCode>
                <c:ptCount val="6"/>
                <c:pt idx="0">
                  <c:v>1</c:v>
                </c:pt>
                <c:pt idx="1">
                  <c:v>0</c:v>
                </c:pt>
                <c:pt idx="2">
                  <c:v>0</c:v>
                </c:pt>
                <c:pt idx="3">
                  <c:v>3</c:v>
                </c:pt>
                <c:pt idx="4">
                  <c:v>3</c:v>
                </c:pt>
                <c:pt idx="5">
                  <c:v>7</c:v>
                </c:pt>
              </c:numCache>
            </c:numRef>
          </c:val>
          <c:extLst>
            <c:ext xmlns:c16="http://schemas.microsoft.com/office/drawing/2014/chart" uri="{C3380CC4-5D6E-409C-BE32-E72D297353CC}">
              <c16:uniqueId val="{00000000-40A0-4A84-8878-5C4E64B0B877}"/>
            </c:ext>
          </c:extLst>
        </c:ser>
        <c:dLbls>
          <c:dLblPos val="inEnd"/>
          <c:showLegendKey val="0"/>
          <c:showVal val="1"/>
          <c:showCatName val="0"/>
          <c:showSerName val="0"/>
          <c:showPercent val="0"/>
          <c:showBubbleSize val="0"/>
        </c:dLbls>
        <c:gapWidth val="65"/>
        <c:axId val="603449072"/>
        <c:axId val="603451472"/>
      </c:barChart>
      <c:catAx>
        <c:axId val="60344907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603451472"/>
        <c:crosses val="autoZero"/>
        <c:auto val="1"/>
        <c:lblAlgn val="ctr"/>
        <c:lblOffset val="100"/>
        <c:noMultiLvlLbl val="0"/>
      </c:catAx>
      <c:valAx>
        <c:axId val="603451472"/>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60344907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2025 MSTU Acute Interventions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'2025 total'!$A$10:$A$15</c:f>
              <c:strCache>
                <c:ptCount val="6"/>
                <c:pt idx="0">
                  <c:v>Anticonvulsants </c:v>
                </c:pt>
                <c:pt idx="1">
                  <c:v>Intubation </c:v>
                </c:pt>
                <c:pt idx="2">
                  <c:v>ICH Reversal </c:v>
                </c:pt>
                <c:pt idx="3">
                  <c:v>MT </c:v>
                </c:pt>
                <c:pt idx="4">
                  <c:v>IV TNK </c:v>
                </c:pt>
                <c:pt idx="5">
                  <c:v>Total Acute Interventions </c:v>
                </c:pt>
              </c:strCache>
            </c:strRef>
          </c:cat>
          <c:val>
            <c:numRef>
              <c:f>'2025 total'!$B$10:$B$15</c:f>
              <c:numCache>
                <c:formatCode>General</c:formatCode>
                <c:ptCount val="6"/>
                <c:pt idx="0">
                  <c:v>12</c:v>
                </c:pt>
                <c:pt idx="1">
                  <c:v>4</c:v>
                </c:pt>
                <c:pt idx="2">
                  <c:v>2</c:v>
                </c:pt>
                <c:pt idx="3">
                  <c:v>8</c:v>
                </c:pt>
                <c:pt idx="4">
                  <c:v>17</c:v>
                </c:pt>
                <c:pt idx="5">
                  <c:v>44</c:v>
                </c:pt>
              </c:numCache>
            </c:numRef>
          </c:val>
          <c:extLst>
            <c:ext xmlns:c16="http://schemas.microsoft.com/office/drawing/2014/chart" uri="{C3380CC4-5D6E-409C-BE32-E72D297353CC}">
              <c16:uniqueId val="{00000000-D98A-41CC-B30A-AD10808367AD}"/>
            </c:ext>
          </c:extLst>
        </c:ser>
        <c:dLbls>
          <c:dLblPos val="inEnd"/>
          <c:showLegendKey val="0"/>
          <c:showVal val="1"/>
          <c:showCatName val="0"/>
          <c:showSerName val="0"/>
          <c:showPercent val="0"/>
          <c:showBubbleSize val="0"/>
        </c:dLbls>
        <c:gapWidth val="65"/>
        <c:axId val="603449072"/>
        <c:axId val="603451472"/>
      </c:barChart>
      <c:catAx>
        <c:axId val="60344907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603451472"/>
        <c:crosses val="autoZero"/>
        <c:auto val="1"/>
        <c:lblAlgn val="ctr"/>
        <c:lblOffset val="100"/>
        <c:noMultiLvlLbl val="0"/>
      </c:catAx>
      <c:valAx>
        <c:axId val="603451472"/>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60344907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u="sng"/>
              <a:t>2025  MSTU Call Data </a:t>
            </a:r>
          </a:p>
          <a:p>
            <a:pPr>
              <a:defRPr/>
            </a:pP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'2025 total'!$A$3:$A$7</c:f>
              <c:strCache>
                <c:ptCount val="5"/>
                <c:pt idx="0">
                  <c:v>Admitted to the MSTU </c:v>
                </c:pt>
                <c:pt idx="1">
                  <c:v>Cancelled On Scene </c:v>
                </c:pt>
                <c:pt idx="2">
                  <c:v>Cancelled Enroute </c:v>
                </c:pt>
                <c:pt idx="3">
                  <c:v>Missed Dispatches </c:v>
                </c:pt>
                <c:pt idx="4">
                  <c:v>Total Calls </c:v>
                </c:pt>
              </c:strCache>
            </c:strRef>
          </c:cat>
          <c:val>
            <c:numRef>
              <c:f>'2025 total'!$B$3:$B$7</c:f>
              <c:numCache>
                <c:formatCode>General</c:formatCode>
                <c:ptCount val="5"/>
                <c:pt idx="0">
                  <c:v>203</c:v>
                </c:pt>
                <c:pt idx="1">
                  <c:v>121</c:v>
                </c:pt>
                <c:pt idx="2">
                  <c:v>111</c:v>
                </c:pt>
                <c:pt idx="3">
                  <c:v>22</c:v>
                </c:pt>
                <c:pt idx="4">
                  <c:v>446</c:v>
                </c:pt>
              </c:numCache>
            </c:numRef>
          </c:val>
          <c:extLst>
            <c:ext xmlns:c16="http://schemas.microsoft.com/office/drawing/2014/chart" uri="{C3380CC4-5D6E-409C-BE32-E72D297353CC}">
              <c16:uniqueId val="{00000000-E5BA-4E75-9061-313640E3CF35}"/>
            </c:ext>
          </c:extLst>
        </c:ser>
        <c:dLbls>
          <c:dLblPos val="inEnd"/>
          <c:showLegendKey val="0"/>
          <c:showVal val="1"/>
          <c:showCatName val="0"/>
          <c:showSerName val="0"/>
          <c:showPercent val="0"/>
          <c:showBubbleSize val="0"/>
        </c:dLbls>
        <c:gapWidth val="65"/>
        <c:axId val="603444752"/>
        <c:axId val="603449552"/>
      </c:barChart>
      <c:catAx>
        <c:axId val="60344475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603449552"/>
        <c:crosses val="autoZero"/>
        <c:auto val="1"/>
        <c:lblAlgn val="ctr"/>
        <c:lblOffset val="100"/>
        <c:noMultiLvlLbl val="0"/>
      </c:catAx>
      <c:valAx>
        <c:axId val="603449552"/>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60344475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125000000000001"/>
          <c:y val="0.25624999999999998"/>
          <c:w val="0.43125000000000002"/>
          <c:h val="0.64687499999999998"/>
        </c:manualLayout>
      </c:layout>
      <c:pieChart>
        <c:varyColors val="1"/>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0.49493</cdr:x>
      <cdr:y>0.15126</cdr:y>
    </cdr:from>
    <cdr:to>
      <cdr:x>0.66924</cdr:x>
      <cdr:y>0.25311</cdr:y>
    </cdr:to>
    <cdr:sp macro="" textlink="">
      <cdr:nvSpPr>
        <cdr:cNvPr id="7" name="TextBox 6">
          <a:extLst xmlns:a="http://schemas.openxmlformats.org/drawingml/2006/main">
            <a:ext uri="{FF2B5EF4-FFF2-40B4-BE49-F238E27FC236}">
              <a16:creationId xmlns:a16="http://schemas.microsoft.com/office/drawing/2014/main" id="{C3D5FCC3-0C1A-477F-A9E5-552A026ADDDB}"/>
            </a:ext>
          </a:extLst>
        </cdr:cNvPr>
        <cdr:cNvSpPr txBox="1"/>
      </cdr:nvSpPr>
      <cdr:spPr>
        <a:xfrm xmlns:a="http://schemas.openxmlformats.org/drawingml/2006/main">
          <a:off x="4110789" y="678990"/>
          <a:ext cx="1447800" cy="457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0.5041</cdr:x>
      <cdr:y>0.11731</cdr:y>
    </cdr:from>
    <cdr:to>
      <cdr:x>0.66924</cdr:x>
      <cdr:y>0.21916</cdr:y>
    </cdr:to>
    <cdr:sp macro="" textlink="">
      <cdr:nvSpPr>
        <cdr:cNvPr id="8" name="TextBox 7">
          <a:extLst xmlns:a="http://schemas.openxmlformats.org/drawingml/2006/main">
            <a:ext uri="{FF2B5EF4-FFF2-40B4-BE49-F238E27FC236}">
              <a16:creationId xmlns:a16="http://schemas.microsoft.com/office/drawing/2014/main" id="{006A41DE-AA37-1ECA-30B0-D925E387DFD2}"/>
            </a:ext>
          </a:extLst>
        </cdr:cNvPr>
        <cdr:cNvSpPr txBox="1"/>
      </cdr:nvSpPr>
      <cdr:spPr>
        <a:xfrm xmlns:a="http://schemas.openxmlformats.org/drawingml/2006/main">
          <a:off x="4186989" y="526590"/>
          <a:ext cx="1371600" cy="457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0.58667</cdr:x>
      <cdr:y>0.08336</cdr:y>
    </cdr:from>
    <cdr:to>
      <cdr:x>0.67842</cdr:x>
      <cdr:y>0.18521</cdr:y>
    </cdr:to>
    <cdr:sp macro="" textlink="">
      <cdr:nvSpPr>
        <cdr:cNvPr id="9" name="TextBox 8">
          <a:extLst xmlns:a="http://schemas.openxmlformats.org/drawingml/2006/main">
            <a:ext uri="{FF2B5EF4-FFF2-40B4-BE49-F238E27FC236}">
              <a16:creationId xmlns:a16="http://schemas.microsoft.com/office/drawing/2014/main" id="{138E68C2-0B56-1274-E8B2-D3CF40D608E9}"/>
            </a:ext>
          </a:extLst>
        </cdr:cNvPr>
        <cdr:cNvSpPr txBox="1"/>
      </cdr:nvSpPr>
      <cdr:spPr>
        <a:xfrm xmlns:a="http://schemas.openxmlformats.org/drawingml/2006/main">
          <a:off x="4872789" y="374190"/>
          <a:ext cx="7620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0.49493</cdr:x>
      <cdr:y>0.15126</cdr:y>
    </cdr:from>
    <cdr:to>
      <cdr:x>0.66924</cdr:x>
      <cdr:y>0.25311</cdr:y>
    </cdr:to>
    <cdr:sp macro="" textlink="">
      <cdr:nvSpPr>
        <cdr:cNvPr id="7" name="TextBox 6">
          <a:extLst xmlns:a="http://schemas.openxmlformats.org/drawingml/2006/main">
            <a:ext uri="{FF2B5EF4-FFF2-40B4-BE49-F238E27FC236}">
              <a16:creationId xmlns:a16="http://schemas.microsoft.com/office/drawing/2014/main" id="{C3D5FCC3-0C1A-477F-A9E5-552A026ADDDB}"/>
            </a:ext>
          </a:extLst>
        </cdr:cNvPr>
        <cdr:cNvSpPr txBox="1"/>
      </cdr:nvSpPr>
      <cdr:spPr>
        <a:xfrm xmlns:a="http://schemas.openxmlformats.org/drawingml/2006/main">
          <a:off x="4110789" y="678990"/>
          <a:ext cx="1447800" cy="457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0.5041</cdr:x>
      <cdr:y>0.11731</cdr:y>
    </cdr:from>
    <cdr:to>
      <cdr:x>0.66924</cdr:x>
      <cdr:y>0.21916</cdr:y>
    </cdr:to>
    <cdr:sp macro="" textlink="">
      <cdr:nvSpPr>
        <cdr:cNvPr id="8" name="TextBox 7">
          <a:extLst xmlns:a="http://schemas.openxmlformats.org/drawingml/2006/main">
            <a:ext uri="{FF2B5EF4-FFF2-40B4-BE49-F238E27FC236}">
              <a16:creationId xmlns:a16="http://schemas.microsoft.com/office/drawing/2014/main" id="{006A41DE-AA37-1ECA-30B0-D925E387DFD2}"/>
            </a:ext>
          </a:extLst>
        </cdr:cNvPr>
        <cdr:cNvSpPr txBox="1"/>
      </cdr:nvSpPr>
      <cdr:spPr>
        <a:xfrm xmlns:a="http://schemas.openxmlformats.org/drawingml/2006/main">
          <a:off x="4186989" y="526590"/>
          <a:ext cx="1371600" cy="457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0.58667</cdr:x>
      <cdr:y>0.08336</cdr:y>
    </cdr:from>
    <cdr:to>
      <cdr:x>0.67842</cdr:x>
      <cdr:y>0.18521</cdr:y>
    </cdr:to>
    <cdr:sp macro="" textlink="">
      <cdr:nvSpPr>
        <cdr:cNvPr id="9" name="TextBox 8">
          <a:extLst xmlns:a="http://schemas.openxmlformats.org/drawingml/2006/main">
            <a:ext uri="{FF2B5EF4-FFF2-40B4-BE49-F238E27FC236}">
              <a16:creationId xmlns:a16="http://schemas.microsoft.com/office/drawing/2014/main" id="{138E68C2-0B56-1274-E8B2-D3CF40D608E9}"/>
            </a:ext>
          </a:extLst>
        </cdr:cNvPr>
        <cdr:cNvSpPr txBox="1"/>
      </cdr:nvSpPr>
      <cdr:spPr>
        <a:xfrm xmlns:a="http://schemas.openxmlformats.org/drawingml/2006/main">
          <a:off x="4872789" y="374190"/>
          <a:ext cx="7620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0.05943</cdr:x>
      <cdr:y>0.88694</cdr:y>
    </cdr:from>
    <cdr:to>
      <cdr:x>0.35943</cdr:x>
      <cdr:y>0.96504</cdr:y>
    </cdr:to>
    <cdr:sp macro="" textlink="">
      <cdr:nvSpPr>
        <cdr:cNvPr id="3" name="TextBox 2">
          <a:extLst xmlns:a="http://schemas.openxmlformats.org/drawingml/2006/main">
            <a:ext uri="{FF2B5EF4-FFF2-40B4-BE49-F238E27FC236}">
              <a16:creationId xmlns:a16="http://schemas.microsoft.com/office/drawing/2014/main" id="{0B81F636-F914-A350-31C6-7D4E0C772A5D}"/>
            </a:ext>
          </a:extLst>
        </cdr:cNvPr>
        <cdr:cNvSpPr txBox="1"/>
      </cdr:nvSpPr>
      <cdr:spPr>
        <a:xfrm xmlns:a="http://schemas.openxmlformats.org/drawingml/2006/main">
          <a:off x="244546" y="3366270"/>
          <a:ext cx="1234440" cy="29641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b="1" dirty="0">
              <a:latin typeface="IvyJournal" panose="020B0404020101010102"/>
            </a:rPr>
            <a:t>*</a:t>
          </a:r>
          <a:r>
            <a:rPr lang="en-US" sz="900" b="1" i="1" dirty="0">
              <a:latin typeface="IvyJournal" panose="020B0404020101010102"/>
            </a:rPr>
            <a:t>May not total due to rounding</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65D7701-768D-4D59-B82C-84679F452ED0}" type="datetimeFigureOut">
              <a:rPr lang="en-US" smtClean="0"/>
              <a:t>1/28/2026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3190240-7FA5-4F5E-99AD-3231090CB32A}" type="slidenum">
              <a:rPr lang="en-US" smtClean="0"/>
              <a:t>‹#›</a:t>
            </a:fld>
            <a:endParaRPr lang="en-US"/>
          </a:p>
        </p:txBody>
      </p:sp>
    </p:spTree>
    <p:extLst>
      <p:ext uri="{BB962C8B-B14F-4D97-AF65-F5344CB8AC3E}">
        <p14:creationId xmlns:p14="http://schemas.microsoft.com/office/powerpoint/2010/main" val="2546424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69001-C26A-414F-85F2-61E83D2B8069}" type="slidenum">
              <a:rPr lang="en-US" smtClean="0"/>
              <a:t>4</a:t>
            </a:fld>
            <a:endParaRPr lang="en-US"/>
          </a:p>
        </p:txBody>
      </p:sp>
      <p:sp>
        <p:nvSpPr>
          <p:cNvPr id="5" name="Header Placeholder 4">
            <a:extLst>
              <a:ext uri="{FF2B5EF4-FFF2-40B4-BE49-F238E27FC236}">
                <a16:creationId xmlns:a16="http://schemas.microsoft.com/office/drawing/2014/main" id="{48C2553B-267F-4A4F-DB8A-6FE3A89548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40416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69001-C26A-414F-85F2-61E83D2B8069}" type="slidenum">
              <a:rPr lang="en-US" smtClean="0"/>
              <a:t>19</a:t>
            </a:fld>
            <a:endParaRPr lang="en-US"/>
          </a:p>
        </p:txBody>
      </p:sp>
      <p:sp>
        <p:nvSpPr>
          <p:cNvPr id="5" name="Header Placeholder 4">
            <a:extLst>
              <a:ext uri="{FF2B5EF4-FFF2-40B4-BE49-F238E27FC236}">
                <a16:creationId xmlns:a16="http://schemas.microsoft.com/office/drawing/2014/main" id="{036D30C4-EA13-42A3-B669-07601094D9F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94988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69001-C26A-414F-85F2-61E83D2B8069}" type="slidenum">
              <a:rPr lang="en-US" smtClean="0"/>
              <a:t>20</a:t>
            </a:fld>
            <a:endParaRPr lang="en-US"/>
          </a:p>
        </p:txBody>
      </p:sp>
      <p:sp>
        <p:nvSpPr>
          <p:cNvPr id="5" name="Header Placeholder 4">
            <a:extLst>
              <a:ext uri="{FF2B5EF4-FFF2-40B4-BE49-F238E27FC236}">
                <a16:creationId xmlns:a16="http://schemas.microsoft.com/office/drawing/2014/main" id="{915E39BD-7BD4-FB54-6D68-0955A03BA5D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92903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69001-C26A-414F-85F2-61E83D2B8069}" type="slidenum">
              <a:rPr lang="en-US" smtClean="0"/>
              <a:t>24</a:t>
            </a:fld>
            <a:endParaRPr lang="en-US"/>
          </a:p>
        </p:txBody>
      </p:sp>
      <p:sp>
        <p:nvSpPr>
          <p:cNvPr id="5" name="Header Placeholder 4">
            <a:extLst>
              <a:ext uri="{FF2B5EF4-FFF2-40B4-BE49-F238E27FC236}">
                <a16:creationId xmlns:a16="http://schemas.microsoft.com/office/drawing/2014/main" id="{C976F83A-93D8-8A78-7DCC-AF9C55D0C70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33588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90240-7FA5-4F5E-99AD-3231090CB32A}" type="slidenum">
              <a:rPr lang="en-US" smtClean="0"/>
              <a:t>5</a:t>
            </a:fld>
            <a:endParaRPr lang="en-US"/>
          </a:p>
        </p:txBody>
      </p:sp>
    </p:spTree>
    <p:extLst>
      <p:ext uri="{BB962C8B-B14F-4D97-AF65-F5344CB8AC3E}">
        <p14:creationId xmlns:p14="http://schemas.microsoft.com/office/powerpoint/2010/main" val="191220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69001-C26A-414F-85F2-61E83D2B8069}" type="slidenum">
              <a:rPr lang="en-US" smtClean="0"/>
              <a:t>6</a:t>
            </a:fld>
            <a:endParaRPr lang="en-US"/>
          </a:p>
        </p:txBody>
      </p:sp>
      <p:sp>
        <p:nvSpPr>
          <p:cNvPr id="5" name="Header Placeholder 4">
            <a:extLst>
              <a:ext uri="{FF2B5EF4-FFF2-40B4-BE49-F238E27FC236}">
                <a16:creationId xmlns:a16="http://schemas.microsoft.com/office/drawing/2014/main" id="{63FEF154-A7F8-A795-1B39-BB379E68371A}"/>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614182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69001-C26A-414F-85F2-61E83D2B8069}" type="slidenum">
              <a:rPr lang="en-US" smtClean="0"/>
              <a:t>7</a:t>
            </a:fld>
            <a:endParaRPr lang="en-US"/>
          </a:p>
        </p:txBody>
      </p:sp>
      <p:sp>
        <p:nvSpPr>
          <p:cNvPr id="5" name="Header Placeholder 4">
            <a:extLst>
              <a:ext uri="{FF2B5EF4-FFF2-40B4-BE49-F238E27FC236}">
                <a16:creationId xmlns:a16="http://schemas.microsoft.com/office/drawing/2014/main" id="{73520D0E-76E1-EECB-7F6E-F1600091CB6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99841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bg1"/>
                </a:solidFill>
                <a:latin typeface="IvyJournal" panose="020B0404020101010102"/>
              </a:rPr>
              <a:t>The MSTU provides emergency department level stroke care directly to the patient’s side, saving valuable time and brain tissue. </a:t>
            </a:r>
          </a:p>
          <a:p>
            <a:endParaRPr lang="en-US" sz="400" b="1" dirty="0">
              <a:solidFill>
                <a:schemeClr val="bg1"/>
              </a:solidFill>
              <a:latin typeface="IvyJournal" panose="020B0404020101010102"/>
            </a:endParaRPr>
          </a:p>
          <a:p>
            <a:r>
              <a:rPr lang="en-US" b="1" dirty="0">
                <a:solidFill>
                  <a:schemeClr val="bg1"/>
                </a:solidFill>
                <a:latin typeface="IvyJournal" panose="020B0404020101010102"/>
              </a:rPr>
              <a:t>These same diagnostics and interventions typically take 100 to 160 minutes on average after arrival at most emergency departments.</a:t>
            </a:r>
          </a:p>
          <a:p>
            <a:endParaRPr lang="en-US" dirty="0"/>
          </a:p>
        </p:txBody>
      </p:sp>
      <p:sp>
        <p:nvSpPr>
          <p:cNvPr id="4" name="Slide Number Placeholder 3"/>
          <p:cNvSpPr>
            <a:spLocks noGrp="1"/>
          </p:cNvSpPr>
          <p:nvPr>
            <p:ph type="sldNum" sz="quarter" idx="5"/>
          </p:nvPr>
        </p:nvSpPr>
        <p:spPr/>
        <p:txBody>
          <a:bodyPr/>
          <a:lstStyle/>
          <a:p>
            <a:fld id="{93190240-7FA5-4F5E-99AD-3231090CB32A}" type="slidenum">
              <a:rPr lang="en-US" smtClean="0"/>
              <a:t>11</a:t>
            </a:fld>
            <a:endParaRPr lang="en-US"/>
          </a:p>
        </p:txBody>
      </p:sp>
    </p:spTree>
    <p:extLst>
      <p:ext uri="{BB962C8B-B14F-4D97-AF65-F5344CB8AC3E}">
        <p14:creationId xmlns:p14="http://schemas.microsoft.com/office/powerpoint/2010/main" val="3989255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1F035-7320-42FD-4E89-91A4C38D2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990C0-A311-01F4-FEA0-6774CBEB17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64A19-C31B-8FD5-D635-A34E17F09A66}"/>
              </a:ext>
            </a:extLst>
          </p:cNvPr>
          <p:cNvSpPr>
            <a:spLocks noGrp="1"/>
          </p:cNvSpPr>
          <p:nvPr>
            <p:ph type="body" idx="1"/>
          </p:nvPr>
        </p:nvSpPr>
        <p:spPr/>
        <p:txBody>
          <a:bodyPr/>
          <a:lstStyle/>
          <a:p>
            <a:r>
              <a:rPr lang="en-US" dirty="0"/>
              <a:t>2025 data is from Inception of MSTU = July 2025 </a:t>
            </a:r>
          </a:p>
        </p:txBody>
      </p:sp>
      <p:sp>
        <p:nvSpPr>
          <p:cNvPr id="4" name="Slide Number Placeholder 3">
            <a:extLst>
              <a:ext uri="{FF2B5EF4-FFF2-40B4-BE49-F238E27FC236}">
                <a16:creationId xmlns:a16="http://schemas.microsoft.com/office/drawing/2014/main" id="{1ED0757E-8F2F-2ABA-5F73-3A48AD4FDD64}"/>
              </a:ext>
            </a:extLst>
          </p:cNvPr>
          <p:cNvSpPr>
            <a:spLocks noGrp="1"/>
          </p:cNvSpPr>
          <p:nvPr>
            <p:ph type="sldNum" sz="quarter" idx="5"/>
          </p:nvPr>
        </p:nvSpPr>
        <p:spPr/>
        <p:txBody>
          <a:bodyPr/>
          <a:lstStyle/>
          <a:p>
            <a:fld id="{93190240-7FA5-4F5E-99AD-3231090CB32A}" type="slidenum">
              <a:rPr lang="en-US" smtClean="0"/>
              <a:t>12</a:t>
            </a:fld>
            <a:endParaRPr lang="en-US"/>
          </a:p>
        </p:txBody>
      </p:sp>
    </p:spTree>
    <p:extLst>
      <p:ext uri="{BB962C8B-B14F-4D97-AF65-F5344CB8AC3E}">
        <p14:creationId xmlns:p14="http://schemas.microsoft.com/office/powerpoint/2010/main" val="938238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9478">
              <a:defRPr/>
            </a:pPr>
            <a:fld id="{CD369001-C26A-414F-85F2-61E83D2B8069}" type="slidenum">
              <a:rPr lang="en-US">
                <a:solidFill>
                  <a:prstClr val="black"/>
                </a:solidFill>
                <a:latin typeface="Aptos" panose="02110004020202020204"/>
              </a:rPr>
              <a:pPr defTabSz="949478">
                <a:defRPr/>
              </a:pPr>
              <a:t>13</a:t>
            </a:fld>
            <a:endParaRPr lang="en-US">
              <a:solidFill>
                <a:prstClr val="black"/>
              </a:solidFill>
              <a:latin typeface="Aptos" panose="02110004020202020204"/>
            </a:endParaRPr>
          </a:p>
        </p:txBody>
      </p:sp>
      <p:sp>
        <p:nvSpPr>
          <p:cNvPr id="5" name="Header Placeholder 4">
            <a:extLst>
              <a:ext uri="{FF2B5EF4-FFF2-40B4-BE49-F238E27FC236}">
                <a16:creationId xmlns:a16="http://schemas.microsoft.com/office/drawing/2014/main" id="{C98B8FEC-F656-CC84-27B9-405A97E0717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78889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69001-C26A-414F-85F2-61E83D2B8069}" type="slidenum">
              <a:rPr lang="en-US" smtClean="0"/>
              <a:t>14</a:t>
            </a:fld>
            <a:endParaRPr lang="en-US"/>
          </a:p>
        </p:txBody>
      </p:sp>
      <p:sp>
        <p:nvSpPr>
          <p:cNvPr id="5" name="Header Placeholder 4">
            <a:extLst>
              <a:ext uri="{FF2B5EF4-FFF2-40B4-BE49-F238E27FC236}">
                <a16:creationId xmlns:a16="http://schemas.microsoft.com/office/drawing/2014/main" id="{81E9EB63-A108-26A4-52C2-02EE9148B86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647649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90240-7FA5-4F5E-99AD-3231090CB32A}" type="slidenum">
              <a:rPr lang="en-US" smtClean="0"/>
              <a:t>18</a:t>
            </a:fld>
            <a:endParaRPr lang="en-US"/>
          </a:p>
        </p:txBody>
      </p:sp>
    </p:spTree>
    <p:extLst>
      <p:ext uri="{BB962C8B-B14F-4D97-AF65-F5344CB8AC3E}">
        <p14:creationId xmlns:p14="http://schemas.microsoft.com/office/powerpoint/2010/main" val="2948148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6CAAEA40-5CEF-DF8E-3579-77CB5E302C30}"/>
              </a:ext>
            </a:extLst>
          </p:cNvPr>
          <p:cNvSpPr>
            <a:spLocks noGrp="1" noRot="1" noMove="1" noResize="1" noEditPoints="1" noAdjustHandles="1" noChangeArrowheads="1" noChangeShapeType="1"/>
          </p:cNvSpPr>
          <p:nvPr/>
        </p:nvSpPr>
        <p:spPr>
          <a:xfrm>
            <a:off x="323850" y="285756"/>
            <a:ext cx="3028950" cy="5600681"/>
          </a:xfrm>
          <a:prstGeom prst="roundRect">
            <a:avLst>
              <a:gd name="adj" fmla="val 4657"/>
            </a:avLst>
          </a:prstGeom>
          <a:solidFill>
            <a:srgbClr val="0049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8" name="Picture Placeholder">
            <a:extLst>
              <a:ext uri="{FF2B5EF4-FFF2-40B4-BE49-F238E27FC236}">
                <a16:creationId xmlns:a16="http://schemas.microsoft.com/office/drawing/2014/main" id="{FDFB3877-7D79-0CB4-1AF0-47FDA79DB596}"/>
              </a:ext>
            </a:extLst>
          </p:cNvPr>
          <p:cNvSpPr>
            <a:spLocks noGrp="1" noRot="1" noMove="1" noResize="1" noEditPoints="1" noAdjustHandles="1" noChangeArrowheads="1" noChangeShapeType="1"/>
          </p:cNvSpPr>
          <p:nvPr>
            <p:ph type="pic" sz="quarter" idx="13" hasCustomPrompt="1"/>
          </p:nvPr>
        </p:nvSpPr>
        <p:spPr>
          <a:xfrm>
            <a:off x="3481975" y="285756"/>
            <a:ext cx="8386175" cy="5600681"/>
          </a:xfrm>
          <a:prstGeom prst="roundRect">
            <a:avLst>
              <a:gd name="adj" fmla="val 2817"/>
            </a:avLst>
          </a:prstGeom>
          <a:effectLst>
            <a:softEdge rad="0"/>
          </a:effectLst>
        </p:spPr>
        <p:txBody>
          <a:bodyPr/>
          <a:lstStyle/>
          <a:p>
            <a:r>
              <a:rPr lang="en-US" dirty="0"/>
              <a:t>Picture Here</a:t>
            </a:r>
          </a:p>
        </p:txBody>
      </p:sp>
      <p:cxnSp>
        <p:nvCxnSpPr>
          <p:cNvPr id="29" name="Line">
            <a:extLst>
              <a:ext uri="{FF2B5EF4-FFF2-40B4-BE49-F238E27FC236}">
                <a16:creationId xmlns:a16="http://schemas.microsoft.com/office/drawing/2014/main" id="{B3821135-ECB4-59C5-709F-5C95318FAE64}"/>
              </a:ext>
            </a:extLst>
          </p:cNvPr>
          <p:cNvCxnSpPr>
            <a:cxnSpLocks noGrp="1" noRot="1" noMove="1" noResize="1" noEditPoints="1" noAdjustHandles="1" noChangeArrowheads="1" noChangeShapeType="1"/>
          </p:cNvCxnSpPr>
          <p:nvPr/>
        </p:nvCxnSpPr>
        <p:spPr>
          <a:xfrm>
            <a:off x="552450" y="4686300"/>
            <a:ext cx="26289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sp>
        <p:nvSpPr>
          <p:cNvPr id="3" name="Subtitle">
            <a:extLst>
              <a:ext uri="{FF2B5EF4-FFF2-40B4-BE49-F238E27FC236}">
                <a16:creationId xmlns:a16="http://schemas.microsoft.com/office/drawing/2014/main" id="{9CF9293D-E43E-A5F1-6BA9-CA18C92EEA8F}"/>
              </a:ext>
            </a:extLst>
          </p:cNvPr>
          <p:cNvSpPr>
            <a:spLocks noGrp="1" noRot="1" noMove="1" noResize="1" noEditPoints="1" noAdjustHandles="1" noChangeArrowheads="1" noChangeShapeType="1"/>
          </p:cNvSpPr>
          <p:nvPr>
            <p:ph type="subTitle" idx="1" hasCustomPrompt="1"/>
          </p:nvPr>
        </p:nvSpPr>
        <p:spPr>
          <a:xfrm>
            <a:off x="480425" y="5029203"/>
            <a:ext cx="2700925" cy="685797"/>
          </a:xfrm>
          <a:prstGeom prst="rect">
            <a:avLst/>
          </a:prstGeom>
        </p:spPr>
        <p:txBody>
          <a:bodyPr wrap="square" anchor="t" anchorCtr="0">
            <a:normAutofit/>
          </a:bodyPr>
          <a:lstStyle>
            <a:lvl1pPr marL="0" indent="0" algn="l">
              <a:buNone/>
              <a:defRPr sz="1000" b="0" i="0">
                <a:solidFill>
                  <a:schemeClr val="bg1"/>
                </a:solidFill>
                <a:latin typeface="IvyJournal" panose="020B0404020101010102" pitchFamily="34" charset="0"/>
                <a:cs typeface="IvyJournal" panose="020B04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13" name="Subheader">
            <a:extLst>
              <a:ext uri="{FF2B5EF4-FFF2-40B4-BE49-F238E27FC236}">
                <a16:creationId xmlns:a16="http://schemas.microsoft.com/office/drawing/2014/main" id="{DC2CEA97-11C3-8FEE-DBEE-D041FBDBEF8F}"/>
              </a:ext>
            </a:extLst>
          </p:cNvPr>
          <p:cNvSpPr>
            <a:spLocks noGrp="1" noRot="1" noMove="1" noResize="1" noEditPoints="1" noAdjustHandles="1" noChangeArrowheads="1" noChangeShapeType="1"/>
          </p:cNvSpPr>
          <p:nvPr>
            <p:ph type="body" sz="quarter" idx="14" hasCustomPrompt="1"/>
          </p:nvPr>
        </p:nvSpPr>
        <p:spPr>
          <a:xfrm>
            <a:off x="480425" y="4800604"/>
            <a:ext cx="2700337" cy="276816"/>
          </a:xfrm>
        </p:spPr>
        <p:txBody>
          <a:bodyPr>
            <a:normAutofit/>
          </a:bodyPr>
          <a:lstStyle>
            <a:lvl1pPr marL="0" indent="0">
              <a:buNone/>
              <a:defRPr sz="1100" b="0" i="0" cap="all" baseline="0">
                <a:solidFill>
                  <a:srgbClr val="C39A62"/>
                </a:solidFill>
                <a:latin typeface="Indivisible" panose="020B0503000000020004" pitchFamily="34" charset="77"/>
              </a:defRPr>
            </a:lvl1pPr>
            <a:lvl2pPr>
              <a:defRPr b="1"/>
            </a:lvl2pPr>
            <a:lvl3pPr>
              <a:defRPr b="1"/>
            </a:lvl3pPr>
            <a:lvl4pPr>
              <a:defRPr b="1"/>
            </a:lvl4pPr>
            <a:lvl5pPr>
              <a:defRPr b="1"/>
            </a:lvl5pPr>
          </a:lstStyle>
          <a:p>
            <a:r>
              <a:rPr lang="en-US" dirty="0">
                <a:solidFill>
                  <a:srgbClr val="C39A62"/>
                </a:solidFill>
                <a:latin typeface="Indivisible" panose="020B0503000000020004" pitchFamily="34" charset="77"/>
              </a:rPr>
              <a:t>SUBHEAD TEXT GOES HERE</a:t>
            </a:r>
          </a:p>
        </p:txBody>
      </p:sp>
      <p:sp>
        <p:nvSpPr>
          <p:cNvPr id="2" name="Title">
            <a:extLst>
              <a:ext uri="{FF2B5EF4-FFF2-40B4-BE49-F238E27FC236}">
                <a16:creationId xmlns:a16="http://schemas.microsoft.com/office/drawing/2014/main" id="{41C35A78-48A2-76D9-57D6-503617F8F748}"/>
              </a:ext>
            </a:extLst>
          </p:cNvPr>
          <p:cNvSpPr>
            <a:spLocks noGrp="1" noRot="1" noMove="1" noResize="1" noEditPoints="1" noAdjustHandles="1" noChangeArrowheads="1" noChangeShapeType="1"/>
          </p:cNvSpPr>
          <p:nvPr>
            <p:ph type="ctrTitle" hasCustomPrompt="1"/>
          </p:nvPr>
        </p:nvSpPr>
        <p:spPr>
          <a:xfrm>
            <a:off x="451849" y="2016014"/>
            <a:ext cx="2758075" cy="2555986"/>
          </a:xfrm>
        </p:spPr>
        <p:txBody>
          <a:bodyPr anchor="b">
            <a:normAutofit/>
          </a:bodyPr>
          <a:lstStyle>
            <a:lvl1pPr algn="l">
              <a:defRPr sz="2800" b="1" i="0">
                <a:solidFill>
                  <a:schemeClr val="bg1"/>
                </a:solidFill>
                <a:latin typeface="IvyJournal" panose="020B0404020101010102" pitchFamily="34" charset="0"/>
                <a:cs typeface="IvyJournal" panose="020B0404020101010102" pitchFamily="34" charset="0"/>
              </a:defRPr>
            </a:lvl1pPr>
          </a:lstStyle>
          <a:p>
            <a:r>
              <a:rPr lang="en-US" dirty="0"/>
              <a:t>Title Text goes here</a:t>
            </a:r>
          </a:p>
        </p:txBody>
      </p:sp>
    </p:spTree>
    <p:extLst>
      <p:ext uri="{BB962C8B-B14F-4D97-AF65-F5344CB8AC3E}">
        <p14:creationId xmlns:p14="http://schemas.microsoft.com/office/powerpoint/2010/main" val="64255315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nd Slide (Insert any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AC5CCC01-1ED9-6242-D9F2-B6888CBE9874}"/>
              </a:ext>
            </a:extLst>
          </p:cNvPr>
          <p:cNvSpPr>
            <a:spLocks noGrp="1" noRot="1" noMove="1" noResize="1" noEditPoints="1" noAdjustHandles="1" noChangeArrowheads="1" noChangeShapeType="1"/>
          </p:cNvSpPr>
          <p:nvPr/>
        </p:nvSpPr>
        <p:spPr>
          <a:xfrm>
            <a:off x="8839200" y="285750"/>
            <a:ext cx="3028950" cy="5600681"/>
          </a:xfrm>
          <a:prstGeom prst="roundRect">
            <a:avLst>
              <a:gd name="adj" fmla="val 4657"/>
            </a:avLst>
          </a:prstGeom>
          <a:solidFill>
            <a:srgbClr val="0049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 name="Subtitle">
            <a:extLst>
              <a:ext uri="{FF2B5EF4-FFF2-40B4-BE49-F238E27FC236}">
                <a16:creationId xmlns:a16="http://schemas.microsoft.com/office/drawing/2014/main" id="{98D78127-B70A-BB8C-3DF5-D6373CC0C1E3}"/>
              </a:ext>
            </a:extLst>
          </p:cNvPr>
          <p:cNvSpPr>
            <a:spLocks noGrp="1" noRot="1" noMove="1" noResize="1" noEditPoints="1" noAdjustHandles="1" noChangeArrowheads="1" noChangeShapeType="1"/>
          </p:cNvSpPr>
          <p:nvPr>
            <p:ph type="subTitle" idx="1" hasCustomPrompt="1"/>
          </p:nvPr>
        </p:nvSpPr>
        <p:spPr>
          <a:xfrm>
            <a:off x="9024351" y="5029203"/>
            <a:ext cx="2700925" cy="685797"/>
          </a:xfrm>
          <a:prstGeom prst="rect">
            <a:avLst/>
          </a:prstGeom>
        </p:spPr>
        <p:txBody>
          <a:bodyPr wrap="square" anchor="t" anchorCtr="0">
            <a:normAutofit/>
          </a:bodyPr>
          <a:lstStyle>
            <a:lvl1pPr marL="0" indent="0" algn="l">
              <a:buNone/>
              <a:defRPr sz="1000" b="0" i="0">
                <a:solidFill>
                  <a:schemeClr val="bg1"/>
                </a:solidFill>
                <a:latin typeface="IvyJournal" panose="020B0404020101010102" pitchFamily="34" charset="0"/>
                <a:cs typeface="IvyJournal" panose="020B04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6" name="Title">
            <a:extLst>
              <a:ext uri="{FF2B5EF4-FFF2-40B4-BE49-F238E27FC236}">
                <a16:creationId xmlns:a16="http://schemas.microsoft.com/office/drawing/2014/main" id="{CD92A62A-FF9D-DAD0-B423-FF7C343432E1}"/>
              </a:ext>
            </a:extLst>
          </p:cNvPr>
          <p:cNvSpPr>
            <a:spLocks noGrp="1" noRot="1" noMove="1" noResize="1" noEditPoints="1" noAdjustHandles="1" noChangeArrowheads="1" noChangeShapeType="1"/>
          </p:cNvSpPr>
          <p:nvPr>
            <p:ph type="ctrTitle" hasCustomPrompt="1"/>
          </p:nvPr>
        </p:nvSpPr>
        <p:spPr>
          <a:xfrm>
            <a:off x="8995775" y="2457450"/>
            <a:ext cx="2758075" cy="2555986"/>
          </a:xfrm>
        </p:spPr>
        <p:txBody>
          <a:bodyPr anchor="b">
            <a:normAutofit/>
          </a:bodyPr>
          <a:lstStyle>
            <a:lvl1pPr algn="l">
              <a:defRPr sz="2800" b="1" i="0">
                <a:solidFill>
                  <a:schemeClr val="bg1"/>
                </a:solidFill>
                <a:latin typeface="IvyJournal" panose="020B0404020101010102" pitchFamily="34" charset="0"/>
                <a:cs typeface="IvyJournal" panose="020B0404020101010102" pitchFamily="34" charset="0"/>
              </a:defRPr>
            </a:lvl1pPr>
          </a:lstStyle>
          <a:p>
            <a:r>
              <a:rPr lang="en-US" dirty="0"/>
              <a:t>Title Text goes here</a:t>
            </a:r>
          </a:p>
        </p:txBody>
      </p:sp>
      <p:sp>
        <p:nvSpPr>
          <p:cNvPr id="2" name="Content Placeholder 12">
            <a:extLst>
              <a:ext uri="{FF2B5EF4-FFF2-40B4-BE49-F238E27FC236}">
                <a16:creationId xmlns:a16="http://schemas.microsoft.com/office/drawing/2014/main" id="{87898471-5373-F182-32FB-55E98FD008EA}"/>
              </a:ext>
            </a:extLst>
          </p:cNvPr>
          <p:cNvSpPr>
            <a:spLocks noGrp="1" noRot="1" noMove="1" noResize="1" noEditPoints="1" noAdjustHandles="1" noChangeArrowheads="1" noChangeShapeType="1"/>
          </p:cNvSpPr>
          <p:nvPr>
            <p:ph sz="quarter" idx="20" hasCustomPrompt="1"/>
          </p:nvPr>
        </p:nvSpPr>
        <p:spPr>
          <a:xfrm>
            <a:off x="323851" y="285750"/>
            <a:ext cx="8407710" cy="5600681"/>
          </a:xfrm>
          <a:prstGeom prst="roundRect">
            <a:avLst>
              <a:gd name="adj" fmla="val 2745"/>
            </a:avLst>
          </a:prstGeom>
        </p:spPr>
        <p:txBody>
          <a:bodyPr/>
          <a:lstStyle/>
          <a:p>
            <a:pPr lvl="0"/>
            <a:r>
              <a:rPr lang="en-US" dirty="0"/>
              <a:t>Insert Content Here</a:t>
            </a:r>
          </a:p>
        </p:txBody>
      </p:sp>
    </p:spTree>
    <p:extLst>
      <p:ext uri="{BB962C8B-B14F-4D97-AF65-F5344CB8AC3E}">
        <p14:creationId xmlns:p14="http://schemas.microsoft.com/office/powerpoint/2010/main" val="3697711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for Customiz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D82D0-D3F5-200C-C70C-A1A4339B5BA2}"/>
              </a:ext>
            </a:extLst>
          </p:cNvPr>
          <p:cNvSpPr>
            <a:spLocks noGrp="1"/>
          </p:cNvSpPr>
          <p:nvPr>
            <p:ph type="title" hasCustomPrompt="1"/>
          </p:nvPr>
        </p:nvSpPr>
        <p:spPr>
          <a:xfrm>
            <a:off x="323850" y="285751"/>
            <a:ext cx="11544300" cy="1404938"/>
          </a:xfrm>
        </p:spPr>
        <p:txBody>
          <a:bodyPr anchor="b">
            <a:normAutofit/>
          </a:bodyPr>
          <a:lstStyle>
            <a:lvl1pPr>
              <a:defRPr sz="2800"/>
            </a:lvl1pPr>
          </a:lstStyle>
          <a:p>
            <a:r>
              <a:rPr lang="en-US" dirty="0"/>
              <a:t>Blank slide for customization</a:t>
            </a:r>
          </a:p>
        </p:txBody>
      </p:sp>
      <p:sp>
        <p:nvSpPr>
          <p:cNvPr id="6" name="Text Placeholder 5">
            <a:extLst>
              <a:ext uri="{FF2B5EF4-FFF2-40B4-BE49-F238E27FC236}">
                <a16:creationId xmlns:a16="http://schemas.microsoft.com/office/drawing/2014/main" id="{619DC493-4D1E-2568-EB68-A7C19E64CEF7}"/>
              </a:ext>
            </a:extLst>
          </p:cNvPr>
          <p:cNvSpPr>
            <a:spLocks noGrp="1"/>
          </p:cNvSpPr>
          <p:nvPr>
            <p:ph type="body" sz="quarter" idx="10" hasCustomPrompt="1"/>
          </p:nvPr>
        </p:nvSpPr>
        <p:spPr>
          <a:xfrm>
            <a:off x="323850" y="1828800"/>
            <a:ext cx="11544300" cy="4057650"/>
          </a:xfrm>
        </p:spPr>
        <p:txBody>
          <a:bodyPr>
            <a:normAutofit/>
          </a:bodyPr>
          <a:lstStyle>
            <a:lvl1pPr>
              <a:defRPr sz="11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a:t>
            </a:r>
            <a:r>
              <a:rPr lang="en-US" dirty="0" err="1"/>
              <a:t>magn</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a:t>
            </a:r>
            <a:r>
              <a:rPr lang="en-US" dirty="0" err="1"/>
              <a:t>magn</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a:t>
            </a:r>
            <a:r>
              <a:rPr lang="en-US" dirty="0" err="1"/>
              <a:t>magn</a:t>
            </a:r>
            <a:endParaRPr lang="en-US" dirty="0"/>
          </a:p>
        </p:txBody>
      </p:sp>
    </p:spTree>
    <p:extLst>
      <p:ext uri="{BB962C8B-B14F-4D97-AF65-F5344CB8AC3E}">
        <p14:creationId xmlns:p14="http://schemas.microsoft.com/office/powerpoint/2010/main" val="771766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ingle Image Column">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FD4F351-30EE-3ACF-F3FF-03E614A19C72}"/>
              </a:ext>
            </a:extLst>
          </p:cNvPr>
          <p:cNvSpPr>
            <a:spLocks noGrp="1" noRot="1" noMove="1" noResize="1" noEditPoints="1" noAdjustHandles="1" noChangeArrowheads="1" noChangeShapeType="1"/>
          </p:cNvSpPr>
          <p:nvPr/>
        </p:nvSpPr>
        <p:spPr>
          <a:xfrm>
            <a:off x="323850" y="285756"/>
            <a:ext cx="3028950" cy="5600681"/>
          </a:xfrm>
          <a:prstGeom prst="roundRect">
            <a:avLst>
              <a:gd name="adj" fmla="val 4657"/>
            </a:avLst>
          </a:prstGeom>
          <a:solidFill>
            <a:srgbClr val="0049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 name="Picture Placeholder">
            <a:extLst>
              <a:ext uri="{FF2B5EF4-FFF2-40B4-BE49-F238E27FC236}">
                <a16:creationId xmlns:a16="http://schemas.microsoft.com/office/drawing/2014/main" id="{A5BE5601-7996-4E66-4693-05EC03CEDAB6}"/>
              </a:ext>
            </a:extLst>
          </p:cNvPr>
          <p:cNvSpPr>
            <a:spLocks noGrp="1" noRot="1" noMove="1" noResize="1" noEditPoints="1" noAdjustHandles="1" noChangeArrowheads="1" noChangeShapeType="1"/>
          </p:cNvSpPr>
          <p:nvPr>
            <p:ph type="pic" sz="quarter" idx="13" hasCustomPrompt="1"/>
          </p:nvPr>
        </p:nvSpPr>
        <p:spPr>
          <a:xfrm>
            <a:off x="3481975" y="285756"/>
            <a:ext cx="8386175" cy="5600681"/>
          </a:xfrm>
          <a:prstGeom prst="roundRect">
            <a:avLst>
              <a:gd name="adj" fmla="val 2817"/>
            </a:avLst>
          </a:prstGeom>
          <a:effectLst>
            <a:softEdge rad="0"/>
          </a:effectLst>
        </p:spPr>
        <p:txBody>
          <a:bodyPr/>
          <a:lstStyle/>
          <a:p>
            <a:r>
              <a:rPr lang="en-US" dirty="0"/>
              <a:t>Picture Here</a:t>
            </a:r>
          </a:p>
        </p:txBody>
      </p:sp>
      <p:cxnSp>
        <p:nvCxnSpPr>
          <p:cNvPr id="6" name="Line">
            <a:extLst>
              <a:ext uri="{FF2B5EF4-FFF2-40B4-BE49-F238E27FC236}">
                <a16:creationId xmlns:a16="http://schemas.microsoft.com/office/drawing/2014/main" id="{F7FAC201-80A5-DD01-D13D-621BCB50DE5D}"/>
              </a:ext>
            </a:extLst>
          </p:cNvPr>
          <p:cNvCxnSpPr>
            <a:cxnSpLocks noGrp="1" noRot="1" noMove="1" noResize="1" noEditPoints="1" noAdjustHandles="1" noChangeArrowheads="1" noChangeShapeType="1"/>
          </p:cNvCxnSpPr>
          <p:nvPr/>
        </p:nvCxnSpPr>
        <p:spPr>
          <a:xfrm>
            <a:off x="552450" y="1543050"/>
            <a:ext cx="26289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sp>
        <p:nvSpPr>
          <p:cNvPr id="15" name="Body Text">
            <a:extLst>
              <a:ext uri="{FF2B5EF4-FFF2-40B4-BE49-F238E27FC236}">
                <a16:creationId xmlns:a16="http://schemas.microsoft.com/office/drawing/2014/main" id="{6684C8F2-981F-546F-5F83-47916DC7C8BD}"/>
              </a:ext>
            </a:extLst>
          </p:cNvPr>
          <p:cNvSpPr>
            <a:spLocks noGrp="1" noRot="1" noMove="1" noResize="1" noEditPoints="1" noAdjustHandles="1" noChangeArrowheads="1" noChangeShapeType="1"/>
          </p:cNvSpPr>
          <p:nvPr>
            <p:ph type="body" sz="quarter" idx="15" hasCustomPrompt="1"/>
          </p:nvPr>
        </p:nvSpPr>
        <p:spPr>
          <a:xfrm>
            <a:off x="480424" y="2286023"/>
            <a:ext cx="2700925" cy="685778"/>
          </a:xfrm>
        </p:spPr>
        <p:txBody>
          <a:bodyPr>
            <a:normAutofit/>
          </a:bodyPr>
          <a:lstStyle>
            <a:lvl1pPr marL="0" indent="0">
              <a:buNone/>
              <a:defRPr sz="1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0"/>
            <a:endParaRPr lang="en-US" dirty="0"/>
          </a:p>
        </p:txBody>
      </p:sp>
      <p:sp>
        <p:nvSpPr>
          <p:cNvPr id="7" name="Subheader">
            <a:extLst>
              <a:ext uri="{FF2B5EF4-FFF2-40B4-BE49-F238E27FC236}">
                <a16:creationId xmlns:a16="http://schemas.microsoft.com/office/drawing/2014/main" id="{6E3B8241-5FF0-D2D2-EDA6-5E45B8840D99}"/>
              </a:ext>
            </a:extLst>
          </p:cNvPr>
          <p:cNvSpPr>
            <a:spLocks noGrp="1" noRot="1" noMove="1" noResize="1" noEditPoints="1" noAdjustHandles="1" noChangeArrowheads="1" noChangeShapeType="1"/>
          </p:cNvSpPr>
          <p:nvPr>
            <p:ph type="body" sz="quarter" idx="14" hasCustomPrompt="1"/>
          </p:nvPr>
        </p:nvSpPr>
        <p:spPr>
          <a:xfrm>
            <a:off x="480425" y="2057400"/>
            <a:ext cx="2700337" cy="276816"/>
          </a:xfrm>
        </p:spPr>
        <p:txBody>
          <a:bodyPr>
            <a:normAutofit/>
          </a:bodyPr>
          <a:lstStyle>
            <a:lvl1pPr marL="0" indent="0">
              <a:buNone/>
              <a:defRPr sz="1100" b="0" i="0" cap="all" baseline="0">
                <a:solidFill>
                  <a:srgbClr val="C39A62"/>
                </a:solidFill>
                <a:latin typeface="Indivisible" panose="020B0503000000020004" pitchFamily="34" charset="77"/>
              </a:defRPr>
            </a:lvl1pPr>
            <a:lvl2pPr>
              <a:defRPr b="1"/>
            </a:lvl2pPr>
            <a:lvl3pPr>
              <a:defRPr b="1"/>
            </a:lvl3pPr>
            <a:lvl4pPr>
              <a:defRPr b="1"/>
            </a:lvl4pPr>
            <a:lvl5pPr>
              <a:defRPr b="1"/>
            </a:lvl5pPr>
          </a:lstStyle>
          <a:p>
            <a:r>
              <a:rPr lang="en-US" dirty="0">
                <a:solidFill>
                  <a:srgbClr val="C39A62"/>
                </a:solidFill>
                <a:latin typeface="Indivisible" panose="020B0503000000020004" pitchFamily="34" charset="77"/>
              </a:rPr>
              <a:t>SUBHEAD TEXT GOES HERE</a:t>
            </a:r>
          </a:p>
        </p:txBody>
      </p:sp>
      <p:sp>
        <p:nvSpPr>
          <p:cNvPr id="5" name="Title">
            <a:extLst>
              <a:ext uri="{FF2B5EF4-FFF2-40B4-BE49-F238E27FC236}">
                <a16:creationId xmlns:a16="http://schemas.microsoft.com/office/drawing/2014/main" id="{A1A7F988-F9E9-986B-8631-DD56E081F166}"/>
              </a:ext>
            </a:extLst>
          </p:cNvPr>
          <p:cNvSpPr>
            <a:spLocks noGrp="1" noRot="1" noMove="1" noResize="1" noEditPoints="1" noAdjustHandles="1" noChangeArrowheads="1" noChangeShapeType="1"/>
          </p:cNvSpPr>
          <p:nvPr>
            <p:ph type="ctrTitle" hasCustomPrompt="1"/>
          </p:nvPr>
        </p:nvSpPr>
        <p:spPr>
          <a:xfrm>
            <a:off x="451849" y="628650"/>
            <a:ext cx="2758075" cy="914400"/>
          </a:xfrm>
        </p:spPr>
        <p:txBody>
          <a:bodyPr anchor="t" anchorCtr="0">
            <a:normAutofit/>
          </a:bodyPr>
          <a:lstStyle>
            <a:lvl1pPr algn="l">
              <a:defRPr sz="2800" b="1" i="0">
                <a:solidFill>
                  <a:schemeClr val="bg1"/>
                </a:solidFill>
                <a:latin typeface="IvyJournal" panose="020B0404020101010102" pitchFamily="34" charset="0"/>
                <a:cs typeface="IvyJournal" panose="020B0404020101010102" pitchFamily="34" charset="0"/>
              </a:defRPr>
            </a:lvl1pPr>
          </a:lstStyle>
          <a:p>
            <a:r>
              <a:rPr lang="en-US" dirty="0"/>
              <a:t>Title Text goes here</a:t>
            </a:r>
          </a:p>
        </p:txBody>
      </p:sp>
      <p:sp>
        <p:nvSpPr>
          <p:cNvPr id="16" name="Body Text">
            <a:extLst>
              <a:ext uri="{FF2B5EF4-FFF2-40B4-BE49-F238E27FC236}">
                <a16:creationId xmlns:a16="http://schemas.microsoft.com/office/drawing/2014/main" id="{7F7D40D2-6728-EBB3-AAFE-09E92EBAEAF5}"/>
              </a:ext>
            </a:extLst>
          </p:cNvPr>
          <p:cNvSpPr>
            <a:spLocks noGrp="1" noRot="1" noMove="1" noResize="1" noEditPoints="1" noAdjustHandles="1" noChangeArrowheads="1" noChangeShapeType="1"/>
          </p:cNvSpPr>
          <p:nvPr>
            <p:ph type="body" sz="quarter" idx="16" hasCustomPrompt="1"/>
          </p:nvPr>
        </p:nvSpPr>
        <p:spPr>
          <a:xfrm>
            <a:off x="480425" y="3543324"/>
            <a:ext cx="2700925" cy="685778"/>
          </a:xfrm>
        </p:spPr>
        <p:txBody>
          <a:bodyPr>
            <a:normAutofit/>
          </a:bodyPr>
          <a:lstStyle>
            <a:lvl1pPr marL="0" indent="0">
              <a:buNone/>
              <a:defRPr sz="1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0"/>
            <a:endParaRPr lang="en-US" dirty="0"/>
          </a:p>
        </p:txBody>
      </p:sp>
      <p:sp>
        <p:nvSpPr>
          <p:cNvPr id="17" name="Subheader">
            <a:extLst>
              <a:ext uri="{FF2B5EF4-FFF2-40B4-BE49-F238E27FC236}">
                <a16:creationId xmlns:a16="http://schemas.microsoft.com/office/drawing/2014/main" id="{71C6A4CC-9D58-A230-B0D0-45F0131C594E}"/>
              </a:ext>
            </a:extLst>
          </p:cNvPr>
          <p:cNvSpPr>
            <a:spLocks noGrp="1" noRot="1" noMove="1" noResize="1" noEditPoints="1" noAdjustHandles="1" noChangeArrowheads="1" noChangeShapeType="1"/>
          </p:cNvSpPr>
          <p:nvPr>
            <p:ph type="body" sz="quarter" idx="17" hasCustomPrompt="1"/>
          </p:nvPr>
        </p:nvSpPr>
        <p:spPr>
          <a:xfrm>
            <a:off x="480426" y="3314701"/>
            <a:ext cx="2700337" cy="276816"/>
          </a:xfrm>
        </p:spPr>
        <p:txBody>
          <a:bodyPr>
            <a:normAutofit/>
          </a:bodyPr>
          <a:lstStyle>
            <a:lvl1pPr marL="0" indent="0">
              <a:buNone/>
              <a:defRPr sz="1100" b="0" i="0" cap="all" baseline="0">
                <a:solidFill>
                  <a:srgbClr val="C39A62"/>
                </a:solidFill>
                <a:latin typeface="Indivisible" panose="020B0503000000020004" pitchFamily="34" charset="77"/>
              </a:defRPr>
            </a:lvl1pPr>
            <a:lvl2pPr>
              <a:defRPr b="1"/>
            </a:lvl2pPr>
            <a:lvl3pPr>
              <a:defRPr b="1"/>
            </a:lvl3pPr>
            <a:lvl4pPr>
              <a:defRPr b="1"/>
            </a:lvl4pPr>
            <a:lvl5pPr>
              <a:defRPr b="1"/>
            </a:lvl5pPr>
          </a:lstStyle>
          <a:p>
            <a:r>
              <a:rPr lang="en-US" dirty="0">
                <a:solidFill>
                  <a:srgbClr val="C39A62"/>
                </a:solidFill>
                <a:latin typeface="Indivisible" panose="020B0503000000020004" pitchFamily="34" charset="77"/>
              </a:rPr>
              <a:t>SUBHEAD TEXT GOES HERE</a:t>
            </a:r>
          </a:p>
        </p:txBody>
      </p:sp>
      <p:sp>
        <p:nvSpPr>
          <p:cNvPr id="18" name="Body Text">
            <a:extLst>
              <a:ext uri="{FF2B5EF4-FFF2-40B4-BE49-F238E27FC236}">
                <a16:creationId xmlns:a16="http://schemas.microsoft.com/office/drawing/2014/main" id="{94416DC5-5CC5-05C5-1BF5-C703880F957C}"/>
              </a:ext>
            </a:extLst>
          </p:cNvPr>
          <p:cNvSpPr>
            <a:spLocks noGrp="1" noRot="1" noMove="1" noResize="1" noEditPoints="1" noAdjustHandles="1" noChangeArrowheads="1" noChangeShapeType="1"/>
          </p:cNvSpPr>
          <p:nvPr>
            <p:ph type="body" sz="quarter" idx="18" hasCustomPrompt="1"/>
          </p:nvPr>
        </p:nvSpPr>
        <p:spPr>
          <a:xfrm>
            <a:off x="480425" y="4800624"/>
            <a:ext cx="2700925" cy="685778"/>
          </a:xfrm>
        </p:spPr>
        <p:txBody>
          <a:bodyPr>
            <a:normAutofit/>
          </a:bodyPr>
          <a:lstStyle>
            <a:lvl1pPr marL="0" indent="0">
              <a:buNone/>
              <a:defRPr sz="1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0"/>
            <a:endParaRPr lang="en-US" dirty="0"/>
          </a:p>
        </p:txBody>
      </p:sp>
      <p:sp>
        <p:nvSpPr>
          <p:cNvPr id="19" name="Subheader">
            <a:extLst>
              <a:ext uri="{FF2B5EF4-FFF2-40B4-BE49-F238E27FC236}">
                <a16:creationId xmlns:a16="http://schemas.microsoft.com/office/drawing/2014/main" id="{355B6480-68A5-AEB2-D9AA-3BE2DBD13CF5}"/>
              </a:ext>
            </a:extLst>
          </p:cNvPr>
          <p:cNvSpPr>
            <a:spLocks noGrp="1" noRot="1" noMove="1" noResize="1" noEditPoints="1" noAdjustHandles="1" noChangeArrowheads="1" noChangeShapeType="1"/>
          </p:cNvSpPr>
          <p:nvPr>
            <p:ph type="body" sz="quarter" idx="19" hasCustomPrompt="1"/>
          </p:nvPr>
        </p:nvSpPr>
        <p:spPr>
          <a:xfrm>
            <a:off x="480426" y="4572001"/>
            <a:ext cx="2700337" cy="276816"/>
          </a:xfrm>
        </p:spPr>
        <p:txBody>
          <a:bodyPr>
            <a:normAutofit/>
          </a:bodyPr>
          <a:lstStyle>
            <a:lvl1pPr marL="0" indent="0">
              <a:buNone/>
              <a:defRPr sz="1100" b="0" i="0" cap="all" baseline="0">
                <a:solidFill>
                  <a:srgbClr val="C39A62"/>
                </a:solidFill>
                <a:latin typeface="Indivisible" panose="020B0503000000020004" pitchFamily="34" charset="77"/>
              </a:defRPr>
            </a:lvl1pPr>
            <a:lvl2pPr>
              <a:defRPr b="1"/>
            </a:lvl2pPr>
            <a:lvl3pPr>
              <a:defRPr b="1"/>
            </a:lvl3pPr>
            <a:lvl4pPr>
              <a:defRPr b="1"/>
            </a:lvl4pPr>
            <a:lvl5pPr>
              <a:defRPr b="1"/>
            </a:lvl5pPr>
          </a:lstStyle>
          <a:p>
            <a:r>
              <a:rPr lang="en-US" dirty="0">
                <a:solidFill>
                  <a:srgbClr val="C39A62"/>
                </a:solidFill>
                <a:latin typeface="Indivisible" panose="020B0503000000020004" pitchFamily="34" charset="77"/>
              </a:rPr>
              <a:t>SUBHEAD TEXT GOES HERE</a:t>
            </a:r>
          </a:p>
        </p:txBody>
      </p:sp>
    </p:spTree>
    <p:extLst>
      <p:ext uri="{BB962C8B-B14F-4D97-AF65-F5344CB8AC3E}">
        <p14:creationId xmlns:p14="http://schemas.microsoft.com/office/powerpoint/2010/main" val="2082490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ingle Column (Insert any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FD4F351-30EE-3ACF-F3FF-03E614A19C72}"/>
              </a:ext>
            </a:extLst>
          </p:cNvPr>
          <p:cNvSpPr>
            <a:spLocks noGrp="1" noRot="1" noMove="1" noResize="1" noEditPoints="1" noAdjustHandles="1" noChangeArrowheads="1" noChangeShapeType="1"/>
          </p:cNvSpPr>
          <p:nvPr/>
        </p:nvSpPr>
        <p:spPr>
          <a:xfrm>
            <a:off x="323850" y="285756"/>
            <a:ext cx="3028950" cy="5600681"/>
          </a:xfrm>
          <a:prstGeom prst="roundRect">
            <a:avLst>
              <a:gd name="adj" fmla="val 4657"/>
            </a:avLst>
          </a:prstGeom>
          <a:solidFill>
            <a:srgbClr val="0049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cxnSp>
        <p:nvCxnSpPr>
          <p:cNvPr id="6" name="Line">
            <a:extLst>
              <a:ext uri="{FF2B5EF4-FFF2-40B4-BE49-F238E27FC236}">
                <a16:creationId xmlns:a16="http://schemas.microsoft.com/office/drawing/2014/main" id="{F7FAC201-80A5-DD01-D13D-621BCB50DE5D}"/>
              </a:ext>
            </a:extLst>
          </p:cNvPr>
          <p:cNvCxnSpPr>
            <a:cxnSpLocks noGrp="1" noRot="1" noMove="1" noResize="1" noEditPoints="1" noAdjustHandles="1" noChangeArrowheads="1" noChangeShapeType="1"/>
          </p:cNvCxnSpPr>
          <p:nvPr/>
        </p:nvCxnSpPr>
        <p:spPr>
          <a:xfrm>
            <a:off x="552450" y="1543050"/>
            <a:ext cx="2628900"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sp>
        <p:nvSpPr>
          <p:cNvPr id="15" name="Body Text">
            <a:extLst>
              <a:ext uri="{FF2B5EF4-FFF2-40B4-BE49-F238E27FC236}">
                <a16:creationId xmlns:a16="http://schemas.microsoft.com/office/drawing/2014/main" id="{6684C8F2-981F-546F-5F83-47916DC7C8BD}"/>
              </a:ext>
            </a:extLst>
          </p:cNvPr>
          <p:cNvSpPr>
            <a:spLocks noGrp="1" noRot="1" noMove="1" noResize="1" noEditPoints="1" noAdjustHandles="1" noChangeArrowheads="1" noChangeShapeType="1"/>
          </p:cNvSpPr>
          <p:nvPr>
            <p:ph type="body" sz="quarter" idx="15" hasCustomPrompt="1"/>
          </p:nvPr>
        </p:nvSpPr>
        <p:spPr>
          <a:xfrm>
            <a:off x="480424" y="2286023"/>
            <a:ext cx="2700925" cy="685778"/>
          </a:xfrm>
        </p:spPr>
        <p:txBody>
          <a:bodyPr>
            <a:normAutofit/>
          </a:bodyPr>
          <a:lstStyle>
            <a:lvl1pPr marL="0" indent="0">
              <a:buNone/>
              <a:defRPr sz="1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0"/>
            <a:endParaRPr lang="en-US" dirty="0"/>
          </a:p>
        </p:txBody>
      </p:sp>
      <p:sp>
        <p:nvSpPr>
          <p:cNvPr id="7" name="Subheader">
            <a:extLst>
              <a:ext uri="{FF2B5EF4-FFF2-40B4-BE49-F238E27FC236}">
                <a16:creationId xmlns:a16="http://schemas.microsoft.com/office/drawing/2014/main" id="{6E3B8241-5FF0-D2D2-EDA6-5E45B8840D99}"/>
              </a:ext>
            </a:extLst>
          </p:cNvPr>
          <p:cNvSpPr>
            <a:spLocks noGrp="1" noRot="1" noMove="1" noResize="1" noEditPoints="1" noAdjustHandles="1" noChangeArrowheads="1" noChangeShapeType="1"/>
          </p:cNvSpPr>
          <p:nvPr>
            <p:ph type="body" sz="quarter" idx="14" hasCustomPrompt="1"/>
          </p:nvPr>
        </p:nvSpPr>
        <p:spPr>
          <a:xfrm>
            <a:off x="480425" y="2057400"/>
            <a:ext cx="2700337" cy="276816"/>
          </a:xfrm>
        </p:spPr>
        <p:txBody>
          <a:bodyPr>
            <a:normAutofit/>
          </a:bodyPr>
          <a:lstStyle>
            <a:lvl1pPr marL="0" indent="0">
              <a:buNone/>
              <a:defRPr sz="1100" b="0" i="0" cap="all" baseline="0">
                <a:solidFill>
                  <a:srgbClr val="C39A62"/>
                </a:solidFill>
                <a:latin typeface="Indivisible" panose="020B0503000000020004" pitchFamily="34" charset="77"/>
              </a:defRPr>
            </a:lvl1pPr>
            <a:lvl2pPr>
              <a:defRPr b="1"/>
            </a:lvl2pPr>
            <a:lvl3pPr>
              <a:defRPr b="1"/>
            </a:lvl3pPr>
            <a:lvl4pPr>
              <a:defRPr b="1"/>
            </a:lvl4pPr>
            <a:lvl5pPr>
              <a:defRPr b="1"/>
            </a:lvl5pPr>
          </a:lstStyle>
          <a:p>
            <a:r>
              <a:rPr lang="en-US" dirty="0">
                <a:solidFill>
                  <a:srgbClr val="C39A62"/>
                </a:solidFill>
                <a:latin typeface="Indivisible" panose="020B0503000000020004" pitchFamily="34" charset="77"/>
              </a:rPr>
              <a:t>SUBHEAD TEXT GOES HERE</a:t>
            </a:r>
          </a:p>
        </p:txBody>
      </p:sp>
      <p:sp>
        <p:nvSpPr>
          <p:cNvPr id="5" name="Title">
            <a:extLst>
              <a:ext uri="{FF2B5EF4-FFF2-40B4-BE49-F238E27FC236}">
                <a16:creationId xmlns:a16="http://schemas.microsoft.com/office/drawing/2014/main" id="{A1A7F988-F9E9-986B-8631-DD56E081F166}"/>
              </a:ext>
            </a:extLst>
          </p:cNvPr>
          <p:cNvSpPr>
            <a:spLocks noGrp="1" noRot="1" noMove="1" noResize="1" noEditPoints="1" noAdjustHandles="1" noChangeArrowheads="1" noChangeShapeType="1"/>
          </p:cNvSpPr>
          <p:nvPr>
            <p:ph type="ctrTitle" hasCustomPrompt="1"/>
          </p:nvPr>
        </p:nvSpPr>
        <p:spPr>
          <a:xfrm>
            <a:off x="451849" y="628650"/>
            <a:ext cx="2758075" cy="914400"/>
          </a:xfrm>
        </p:spPr>
        <p:txBody>
          <a:bodyPr anchor="t" anchorCtr="0">
            <a:normAutofit/>
          </a:bodyPr>
          <a:lstStyle>
            <a:lvl1pPr algn="l">
              <a:defRPr sz="2800" b="1" i="0">
                <a:solidFill>
                  <a:schemeClr val="bg1"/>
                </a:solidFill>
                <a:latin typeface="IvyJournal" panose="020B0404020101010102" pitchFamily="34" charset="0"/>
                <a:cs typeface="IvyJournal" panose="020B0404020101010102" pitchFamily="34" charset="0"/>
              </a:defRPr>
            </a:lvl1pPr>
          </a:lstStyle>
          <a:p>
            <a:r>
              <a:rPr lang="en-US" dirty="0"/>
              <a:t>Title Text goes here</a:t>
            </a:r>
          </a:p>
        </p:txBody>
      </p:sp>
      <p:sp>
        <p:nvSpPr>
          <p:cNvPr id="16" name="Body Text">
            <a:extLst>
              <a:ext uri="{FF2B5EF4-FFF2-40B4-BE49-F238E27FC236}">
                <a16:creationId xmlns:a16="http://schemas.microsoft.com/office/drawing/2014/main" id="{7F7D40D2-6728-EBB3-AAFE-09E92EBAEAF5}"/>
              </a:ext>
            </a:extLst>
          </p:cNvPr>
          <p:cNvSpPr>
            <a:spLocks noGrp="1" noRot="1" noMove="1" noResize="1" noEditPoints="1" noAdjustHandles="1" noChangeArrowheads="1" noChangeShapeType="1"/>
          </p:cNvSpPr>
          <p:nvPr>
            <p:ph type="body" sz="quarter" idx="16" hasCustomPrompt="1"/>
          </p:nvPr>
        </p:nvSpPr>
        <p:spPr>
          <a:xfrm>
            <a:off x="480425" y="3543324"/>
            <a:ext cx="2700925" cy="685778"/>
          </a:xfrm>
        </p:spPr>
        <p:txBody>
          <a:bodyPr>
            <a:normAutofit/>
          </a:bodyPr>
          <a:lstStyle>
            <a:lvl1pPr marL="0" indent="0">
              <a:buNone/>
              <a:defRPr sz="1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0"/>
            <a:endParaRPr lang="en-US" dirty="0"/>
          </a:p>
        </p:txBody>
      </p:sp>
      <p:sp>
        <p:nvSpPr>
          <p:cNvPr id="17" name="Subheader">
            <a:extLst>
              <a:ext uri="{FF2B5EF4-FFF2-40B4-BE49-F238E27FC236}">
                <a16:creationId xmlns:a16="http://schemas.microsoft.com/office/drawing/2014/main" id="{71C6A4CC-9D58-A230-B0D0-45F0131C594E}"/>
              </a:ext>
            </a:extLst>
          </p:cNvPr>
          <p:cNvSpPr>
            <a:spLocks noGrp="1" noRot="1" noMove="1" noResize="1" noEditPoints="1" noAdjustHandles="1" noChangeArrowheads="1" noChangeShapeType="1"/>
          </p:cNvSpPr>
          <p:nvPr>
            <p:ph type="body" sz="quarter" idx="17" hasCustomPrompt="1"/>
          </p:nvPr>
        </p:nvSpPr>
        <p:spPr>
          <a:xfrm>
            <a:off x="480426" y="3314701"/>
            <a:ext cx="2700337" cy="276816"/>
          </a:xfrm>
        </p:spPr>
        <p:txBody>
          <a:bodyPr>
            <a:normAutofit/>
          </a:bodyPr>
          <a:lstStyle>
            <a:lvl1pPr marL="0" indent="0">
              <a:buNone/>
              <a:defRPr sz="1100" b="0" i="0" cap="all" baseline="0">
                <a:solidFill>
                  <a:srgbClr val="C39A62"/>
                </a:solidFill>
                <a:latin typeface="Indivisible" panose="020B0503000000020004" pitchFamily="34" charset="77"/>
              </a:defRPr>
            </a:lvl1pPr>
            <a:lvl2pPr>
              <a:defRPr b="1"/>
            </a:lvl2pPr>
            <a:lvl3pPr>
              <a:defRPr b="1"/>
            </a:lvl3pPr>
            <a:lvl4pPr>
              <a:defRPr b="1"/>
            </a:lvl4pPr>
            <a:lvl5pPr>
              <a:defRPr b="1"/>
            </a:lvl5pPr>
          </a:lstStyle>
          <a:p>
            <a:r>
              <a:rPr lang="en-US" dirty="0">
                <a:solidFill>
                  <a:srgbClr val="C39A62"/>
                </a:solidFill>
                <a:latin typeface="Indivisible" panose="020B0503000000020004" pitchFamily="34" charset="77"/>
              </a:rPr>
              <a:t>SUBHEAD TEXT GOES HERE</a:t>
            </a:r>
          </a:p>
        </p:txBody>
      </p:sp>
      <p:sp>
        <p:nvSpPr>
          <p:cNvPr id="18" name="Body Text">
            <a:extLst>
              <a:ext uri="{FF2B5EF4-FFF2-40B4-BE49-F238E27FC236}">
                <a16:creationId xmlns:a16="http://schemas.microsoft.com/office/drawing/2014/main" id="{94416DC5-5CC5-05C5-1BF5-C703880F957C}"/>
              </a:ext>
            </a:extLst>
          </p:cNvPr>
          <p:cNvSpPr>
            <a:spLocks noGrp="1" noRot="1" noMove="1" noResize="1" noEditPoints="1" noAdjustHandles="1" noChangeArrowheads="1" noChangeShapeType="1"/>
          </p:cNvSpPr>
          <p:nvPr>
            <p:ph type="body" sz="quarter" idx="18" hasCustomPrompt="1"/>
          </p:nvPr>
        </p:nvSpPr>
        <p:spPr>
          <a:xfrm>
            <a:off x="480425" y="4800624"/>
            <a:ext cx="2700925" cy="685778"/>
          </a:xfrm>
        </p:spPr>
        <p:txBody>
          <a:bodyPr>
            <a:normAutofit/>
          </a:bodyPr>
          <a:lstStyle>
            <a:lvl1pPr marL="0" indent="0">
              <a:buNone/>
              <a:defRPr sz="1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0"/>
            <a:endParaRPr lang="en-US" dirty="0"/>
          </a:p>
        </p:txBody>
      </p:sp>
      <p:sp>
        <p:nvSpPr>
          <p:cNvPr id="19" name="Subheader">
            <a:extLst>
              <a:ext uri="{FF2B5EF4-FFF2-40B4-BE49-F238E27FC236}">
                <a16:creationId xmlns:a16="http://schemas.microsoft.com/office/drawing/2014/main" id="{355B6480-68A5-AEB2-D9AA-3BE2DBD13CF5}"/>
              </a:ext>
            </a:extLst>
          </p:cNvPr>
          <p:cNvSpPr>
            <a:spLocks noGrp="1" noRot="1" noMove="1" noResize="1" noEditPoints="1" noAdjustHandles="1" noChangeArrowheads="1" noChangeShapeType="1"/>
          </p:cNvSpPr>
          <p:nvPr>
            <p:ph type="body" sz="quarter" idx="19" hasCustomPrompt="1"/>
          </p:nvPr>
        </p:nvSpPr>
        <p:spPr>
          <a:xfrm>
            <a:off x="480426" y="4572001"/>
            <a:ext cx="2700337" cy="276816"/>
          </a:xfrm>
        </p:spPr>
        <p:txBody>
          <a:bodyPr>
            <a:normAutofit/>
          </a:bodyPr>
          <a:lstStyle>
            <a:lvl1pPr marL="0" indent="0">
              <a:buNone/>
              <a:defRPr sz="1100" b="0" i="0" cap="all" baseline="0">
                <a:solidFill>
                  <a:srgbClr val="C39A62"/>
                </a:solidFill>
                <a:latin typeface="Indivisible" panose="020B0503000000020004" pitchFamily="34" charset="77"/>
              </a:defRPr>
            </a:lvl1pPr>
            <a:lvl2pPr>
              <a:defRPr b="1"/>
            </a:lvl2pPr>
            <a:lvl3pPr>
              <a:defRPr b="1"/>
            </a:lvl3pPr>
            <a:lvl4pPr>
              <a:defRPr b="1"/>
            </a:lvl4pPr>
            <a:lvl5pPr>
              <a:defRPr b="1"/>
            </a:lvl5pPr>
          </a:lstStyle>
          <a:p>
            <a:r>
              <a:rPr lang="en-US" dirty="0">
                <a:solidFill>
                  <a:srgbClr val="C39A62"/>
                </a:solidFill>
                <a:latin typeface="Indivisible" panose="020B0503000000020004" pitchFamily="34" charset="77"/>
              </a:rPr>
              <a:t>SUBHEAD TEXT GOES HERE</a:t>
            </a:r>
          </a:p>
        </p:txBody>
      </p:sp>
      <p:sp>
        <p:nvSpPr>
          <p:cNvPr id="13" name="Content Placeholder 12">
            <a:extLst>
              <a:ext uri="{FF2B5EF4-FFF2-40B4-BE49-F238E27FC236}">
                <a16:creationId xmlns:a16="http://schemas.microsoft.com/office/drawing/2014/main" id="{3B6C55E6-72E1-4BEA-4EEC-34E5C73D0C1D}"/>
              </a:ext>
            </a:extLst>
          </p:cNvPr>
          <p:cNvSpPr>
            <a:spLocks noGrp="1" noRot="1" noMove="1" noResize="1" noEditPoints="1" noAdjustHandles="1" noChangeArrowheads="1" noChangeShapeType="1"/>
          </p:cNvSpPr>
          <p:nvPr>
            <p:ph sz="quarter" idx="20" hasCustomPrompt="1"/>
          </p:nvPr>
        </p:nvSpPr>
        <p:spPr>
          <a:xfrm>
            <a:off x="3480799" y="285750"/>
            <a:ext cx="8387351" cy="5600681"/>
          </a:xfrm>
          <a:prstGeom prst="roundRect">
            <a:avLst>
              <a:gd name="adj" fmla="val 2745"/>
            </a:avLst>
          </a:prstGeom>
        </p:spPr>
        <p:txBody>
          <a:bodyPr/>
          <a:lstStyle/>
          <a:p>
            <a:pPr lvl="0"/>
            <a:r>
              <a:rPr lang="en-US" dirty="0"/>
              <a:t>Insert Content Here</a:t>
            </a:r>
          </a:p>
        </p:txBody>
      </p:sp>
    </p:spTree>
    <p:extLst>
      <p:ext uri="{BB962C8B-B14F-4D97-AF65-F5344CB8AC3E}">
        <p14:creationId xmlns:p14="http://schemas.microsoft.com/office/powerpoint/2010/main" val="4198260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ull Content Slide">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3B6C55E6-72E1-4BEA-4EEC-34E5C73D0C1D}"/>
              </a:ext>
            </a:extLst>
          </p:cNvPr>
          <p:cNvSpPr>
            <a:spLocks noGrp="1" noRot="1" noMove="1" noResize="1" noEditPoints="1" noAdjustHandles="1" noChangeArrowheads="1" noChangeShapeType="1"/>
          </p:cNvSpPr>
          <p:nvPr>
            <p:ph sz="quarter" idx="20" hasCustomPrompt="1"/>
          </p:nvPr>
        </p:nvSpPr>
        <p:spPr>
          <a:xfrm>
            <a:off x="323851" y="285750"/>
            <a:ext cx="11544300" cy="5600681"/>
          </a:xfrm>
          <a:prstGeom prst="roundRect">
            <a:avLst>
              <a:gd name="adj" fmla="val 2745"/>
            </a:avLst>
          </a:prstGeom>
        </p:spPr>
        <p:txBody>
          <a:bodyPr/>
          <a:lstStyle/>
          <a:p>
            <a:pPr lvl="0"/>
            <a:r>
              <a:rPr lang="en-US" dirty="0"/>
              <a:t>Insert Content Here</a:t>
            </a:r>
          </a:p>
        </p:txBody>
      </p:sp>
    </p:spTree>
    <p:extLst>
      <p:ext uri="{BB962C8B-B14F-4D97-AF65-F5344CB8AC3E}">
        <p14:creationId xmlns:p14="http://schemas.microsoft.com/office/powerpoint/2010/main" val="1395247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Images and Square">
    <p:spTree>
      <p:nvGrpSpPr>
        <p:cNvPr id="1" name=""/>
        <p:cNvGrpSpPr/>
        <p:nvPr/>
      </p:nvGrpSpPr>
      <p:grpSpPr>
        <a:xfrm>
          <a:off x="0" y="0"/>
          <a:ext cx="0" cy="0"/>
          <a:chOff x="0" y="0"/>
          <a:chExt cx="0" cy="0"/>
        </a:xfrm>
      </p:grpSpPr>
      <p:sp>
        <p:nvSpPr>
          <p:cNvPr id="5" name="Picture Placeholder">
            <a:extLst>
              <a:ext uri="{FF2B5EF4-FFF2-40B4-BE49-F238E27FC236}">
                <a16:creationId xmlns:a16="http://schemas.microsoft.com/office/drawing/2014/main" id="{749FFBBB-D2E8-0A25-B776-BE73369C2088}"/>
              </a:ext>
            </a:extLst>
          </p:cNvPr>
          <p:cNvSpPr>
            <a:spLocks noGrp="1" noRot="1" noMove="1" noResize="1" noEditPoints="1" noAdjustHandles="1" noChangeArrowheads="1" noChangeShapeType="1"/>
          </p:cNvSpPr>
          <p:nvPr>
            <p:ph type="pic" sz="quarter" idx="13" hasCustomPrompt="1"/>
          </p:nvPr>
        </p:nvSpPr>
        <p:spPr>
          <a:xfrm>
            <a:off x="323851" y="285769"/>
            <a:ext cx="5657850" cy="5600681"/>
          </a:xfrm>
          <a:prstGeom prst="roundRect">
            <a:avLst>
              <a:gd name="adj" fmla="val 2817"/>
            </a:avLst>
          </a:prstGeom>
          <a:effectLst>
            <a:softEdge rad="0"/>
          </a:effectLst>
        </p:spPr>
        <p:txBody>
          <a:bodyPr/>
          <a:lstStyle/>
          <a:p>
            <a:r>
              <a:rPr lang="en-US" dirty="0"/>
              <a:t>Picture Here</a:t>
            </a:r>
          </a:p>
        </p:txBody>
      </p:sp>
      <p:sp>
        <p:nvSpPr>
          <p:cNvPr id="6" name="Rounded Rectangle 5">
            <a:extLst>
              <a:ext uri="{FF2B5EF4-FFF2-40B4-BE49-F238E27FC236}">
                <a16:creationId xmlns:a16="http://schemas.microsoft.com/office/drawing/2014/main" id="{73A8B650-C97E-C9A4-50B6-8BCBA95052B5}"/>
              </a:ext>
            </a:extLst>
          </p:cNvPr>
          <p:cNvSpPr>
            <a:spLocks noGrp="1" noRot="1" noMove="1" noResize="1" noEditPoints="1" noAdjustHandles="1" noChangeArrowheads="1" noChangeShapeType="1"/>
          </p:cNvSpPr>
          <p:nvPr/>
        </p:nvSpPr>
        <p:spPr>
          <a:xfrm>
            <a:off x="6096000" y="285751"/>
            <a:ext cx="5772149" cy="2457449"/>
          </a:xfrm>
          <a:prstGeom prst="roundRect">
            <a:avLst>
              <a:gd name="adj" fmla="val 4657"/>
            </a:avLst>
          </a:prstGeom>
          <a:solidFill>
            <a:srgbClr val="0049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7" name="Picture Placeholder">
            <a:extLst>
              <a:ext uri="{FF2B5EF4-FFF2-40B4-BE49-F238E27FC236}">
                <a16:creationId xmlns:a16="http://schemas.microsoft.com/office/drawing/2014/main" id="{8002CE25-5C85-C368-1252-BBC298B5D2E6}"/>
              </a:ext>
            </a:extLst>
          </p:cNvPr>
          <p:cNvSpPr>
            <a:spLocks noGrp="1" noRot="1" noMove="1" noResize="1" noEditPoints="1" noAdjustHandles="1" noChangeArrowheads="1" noChangeShapeType="1"/>
          </p:cNvSpPr>
          <p:nvPr>
            <p:ph type="pic" sz="quarter" idx="14" hasCustomPrompt="1"/>
          </p:nvPr>
        </p:nvSpPr>
        <p:spPr>
          <a:xfrm>
            <a:off x="6095999" y="2836812"/>
            <a:ext cx="5772150" cy="3049638"/>
          </a:xfrm>
          <a:prstGeom prst="roundRect">
            <a:avLst>
              <a:gd name="adj" fmla="val 2817"/>
            </a:avLst>
          </a:prstGeom>
          <a:effectLst>
            <a:softEdge rad="0"/>
          </a:effectLst>
        </p:spPr>
        <p:txBody>
          <a:bodyPr/>
          <a:lstStyle/>
          <a:p>
            <a:r>
              <a:rPr lang="en-US" dirty="0"/>
              <a:t>Picture Here</a:t>
            </a:r>
          </a:p>
        </p:txBody>
      </p:sp>
      <p:cxnSp>
        <p:nvCxnSpPr>
          <p:cNvPr id="8" name="Line">
            <a:extLst>
              <a:ext uri="{FF2B5EF4-FFF2-40B4-BE49-F238E27FC236}">
                <a16:creationId xmlns:a16="http://schemas.microsoft.com/office/drawing/2014/main" id="{05497D89-F014-E3ED-40FD-CA43760017E4}"/>
              </a:ext>
            </a:extLst>
          </p:cNvPr>
          <p:cNvCxnSpPr>
            <a:cxnSpLocks noGrp="1" noRot="1" noMove="1" noResize="1" noEditPoints="1" noAdjustHandles="1" noChangeArrowheads="1" noChangeShapeType="1"/>
          </p:cNvCxnSpPr>
          <p:nvPr/>
        </p:nvCxnSpPr>
        <p:spPr>
          <a:xfrm>
            <a:off x="6368052" y="1428750"/>
            <a:ext cx="5214348"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sp>
        <p:nvSpPr>
          <p:cNvPr id="9" name="Subtitle">
            <a:extLst>
              <a:ext uri="{FF2B5EF4-FFF2-40B4-BE49-F238E27FC236}">
                <a16:creationId xmlns:a16="http://schemas.microsoft.com/office/drawing/2014/main" id="{F07132F0-7A5F-5070-B109-FEF733E494F1}"/>
              </a:ext>
            </a:extLst>
          </p:cNvPr>
          <p:cNvSpPr>
            <a:spLocks noGrp="1" noRot="1" noMove="1" noResize="1" noEditPoints="1" noAdjustHandles="1" noChangeArrowheads="1" noChangeShapeType="1"/>
          </p:cNvSpPr>
          <p:nvPr>
            <p:ph type="subTitle" idx="1" hasCustomPrompt="1"/>
          </p:nvPr>
        </p:nvSpPr>
        <p:spPr>
          <a:xfrm>
            <a:off x="6267450" y="1771654"/>
            <a:ext cx="5429250" cy="836558"/>
          </a:xfrm>
          <a:prstGeom prst="rect">
            <a:avLst/>
          </a:prstGeom>
        </p:spPr>
        <p:txBody>
          <a:bodyPr wrap="square" anchor="t" anchorCtr="0">
            <a:normAutofit/>
          </a:bodyPr>
          <a:lstStyle>
            <a:lvl1pPr marL="0" indent="0" algn="l">
              <a:buNone/>
              <a:defRPr sz="1000" b="0" i="0">
                <a:solidFill>
                  <a:schemeClr val="bg1"/>
                </a:solidFill>
                <a:latin typeface="IvyJournal" panose="020B0404020101010102" pitchFamily="34" charset="0"/>
                <a:cs typeface="IvyJournal" panose="020B04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a:t>
            </a:r>
            <a:r>
              <a:rPr lang="en-US" dirty="0" err="1"/>
              <a:t>magn</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a:t>
            </a:r>
            <a:r>
              <a:rPr lang="en-US" dirty="0" err="1"/>
              <a:t>magn</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a:t>
            </a:r>
            <a:r>
              <a:rPr lang="en-US" dirty="0" err="1"/>
              <a:t>magn</a:t>
            </a: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endParaRPr lang="en-US" dirty="0"/>
          </a:p>
        </p:txBody>
      </p:sp>
      <p:sp>
        <p:nvSpPr>
          <p:cNvPr id="10" name="Subheader">
            <a:extLst>
              <a:ext uri="{FF2B5EF4-FFF2-40B4-BE49-F238E27FC236}">
                <a16:creationId xmlns:a16="http://schemas.microsoft.com/office/drawing/2014/main" id="{3E4EE4E1-1694-5C17-A8C0-F2BD19312079}"/>
              </a:ext>
            </a:extLst>
          </p:cNvPr>
          <p:cNvSpPr>
            <a:spLocks noGrp="1" noRot="1" noMove="1" noResize="1" noEditPoints="1" noAdjustHandles="1" noChangeArrowheads="1" noChangeShapeType="1"/>
          </p:cNvSpPr>
          <p:nvPr>
            <p:ph type="body" sz="quarter" idx="15" hasCustomPrompt="1"/>
          </p:nvPr>
        </p:nvSpPr>
        <p:spPr>
          <a:xfrm>
            <a:off x="6267449" y="1543054"/>
            <a:ext cx="5429250" cy="276816"/>
          </a:xfrm>
        </p:spPr>
        <p:txBody>
          <a:bodyPr>
            <a:normAutofit/>
          </a:bodyPr>
          <a:lstStyle>
            <a:lvl1pPr marL="0" indent="0">
              <a:buNone/>
              <a:defRPr sz="1100" b="0" i="0" cap="all" baseline="0">
                <a:solidFill>
                  <a:srgbClr val="C39A62"/>
                </a:solidFill>
                <a:latin typeface="Indivisible" panose="020B0503000000020004" pitchFamily="34" charset="77"/>
              </a:defRPr>
            </a:lvl1pPr>
            <a:lvl2pPr>
              <a:defRPr b="1"/>
            </a:lvl2pPr>
            <a:lvl3pPr>
              <a:defRPr b="1"/>
            </a:lvl3pPr>
            <a:lvl4pPr>
              <a:defRPr b="1"/>
            </a:lvl4pPr>
            <a:lvl5pPr>
              <a:defRPr b="1"/>
            </a:lvl5pPr>
          </a:lstStyle>
          <a:p>
            <a:r>
              <a:rPr lang="en-US" dirty="0">
                <a:solidFill>
                  <a:srgbClr val="C39A62"/>
                </a:solidFill>
                <a:latin typeface="Indivisible" panose="020B0503000000020004" pitchFamily="34" charset="77"/>
              </a:rPr>
              <a:t>SUBHEAD TEXT GOES HERE</a:t>
            </a:r>
          </a:p>
        </p:txBody>
      </p:sp>
      <p:sp>
        <p:nvSpPr>
          <p:cNvPr id="11" name="Title">
            <a:extLst>
              <a:ext uri="{FF2B5EF4-FFF2-40B4-BE49-F238E27FC236}">
                <a16:creationId xmlns:a16="http://schemas.microsoft.com/office/drawing/2014/main" id="{7229BB85-1546-1153-8E1D-8D4A261606C4}"/>
              </a:ext>
            </a:extLst>
          </p:cNvPr>
          <p:cNvSpPr>
            <a:spLocks noGrp="1" noRot="1" noMove="1" noResize="1" noEditPoints="1" noAdjustHandles="1" noChangeArrowheads="1" noChangeShapeType="1"/>
          </p:cNvSpPr>
          <p:nvPr>
            <p:ph type="ctrTitle" hasCustomPrompt="1"/>
          </p:nvPr>
        </p:nvSpPr>
        <p:spPr>
          <a:xfrm>
            <a:off x="6267450" y="477892"/>
            <a:ext cx="5429250" cy="836558"/>
          </a:xfrm>
        </p:spPr>
        <p:txBody>
          <a:bodyPr anchor="b">
            <a:normAutofit/>
          </a:bodyPr>
          <a:lstStyle>
            <a:lvl1pPr algn="l">
              <a:defRPr sz="2800" b="1" i="0">
                <a:solidFill>
                  <a:schemeClr val="bg1"/>
                </a:solidFill>
                <a:latin typeface="IvyJournal" panose="020B0404020101010102" pitchFamily="34" charset="0"/>
                <a:cs typeface="IvyJournal" panose="020B0404020101010102" pitchFamily="34" charset="0"/>
              </a:defRPr>
            </a:lvl1pPr>
          </a:lstStyle>
          <a:p>
            <a:r>
              <a:rPr lang="en-US" dirty="0"/>
              <a:t>Title text can go here and can be double story</a:t>
            </a:r>
          </a:p>
        </p:txBody>
      </p:sp>
    </p:spTree>
    <p:extLst>
      <p:ext uri="{BB962C8B-B14F-4D97-AF65-F5344CB8AC3E}">
        <p14:creationId xmlns:p14="http://schemas.microsoft.com/office/powerpoint/2010/main" val="2323191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hree Column Images">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99DA7818-05CB-5C92-D5EB-5DC5E121F793}"/>
              </a:ext>
            </a:extLst>
          </p:cNvPr>
          <p:cNvSpPr>
            <a:spLocks noGrp="1" noRot="1" noMove="1" noResize="1" noEditPoints="1" noAdjustHandles="1" noChangeArrowheads="1" noChangeShapeType="1"/>
          </p:cNvSpPr>
          <p:nvPr>
            <p:ph type="pic" sz="quarter" idx="13" hasCustomPrompt="1"/>
          </p:nvPr>
        </p:nvSpPr>
        <p:spPr>
          <a:xfrm>
            <a:off x="323851" y="285769"/>
            <a:ext cx="3771899" cy="3943331"/>
          </a:xfrm>
          <a:prstGeom prst="roundRect">
            <a:avLst>
              <a:gd name="adj" fmla="val 2817"/>
            </a:avLst>
          </a:prstGeom>
          <a:effectLst>
            <a:softEdge rad="0"/>
          </a:effectLst>
        </p:spPr>
        <p:txBody>
          <a:bodyPr/>
          <a:lstStyle/>
          <a:p>
            <a:r>
              <a:rPr lang="en-US" dirty="0"/>
              <a:t>Picture Here</a:t>
            </a:r>
          </a:p>
        </p:txBody>
      </p:sp>
      <p:sp>
        <p:nvSpPr>
          <p:cNvPr id="6" name="Picture Placeholder">
            <a:extLst>
              <a:ext uri="{FF2B5EF4-FFF2-40B4-BE49-F238E27FC236}">
                <a16:creationId xmlns:a16="http://schemas.microsoft.com/office/drawing/2014/main" id="{4C5CB56A-DD27-151C-59E0-BD03263CE846}"/>
              </a:ext>
            </a:extLst>
          </p:cNvPr>
          <p:cNvSpPr>
            <a:spLocks noGrp="1" noRot="1" noMove="1" noResize="1" noEditPoints="1" noAdjustHandles="1" noChangeArrowheads="1" noChangeShapeType="1"/>
          </p:cNvSpPr>
          <p:nvPr>
            <p:ph type="pic" sz="quarter" idx="14" hasCustomPrompt="1"/>
          </p:nvPr>
        </p:nvSpPr>
        <p:spPr>
          <a:xfrm>
            <a:off x="8096250" y="285769"/>
            <a:ext cx="3771899" cy="3943311"/>
          </a:xfrm>
          <a:prstGeom prst="roundRect">
            <a:avLst>
              <a:gd name="adj" fmla="val 2817"/>
            </a:avLst>
          </a:prstGeom>
          <a:effectLst>
            <a:softEdge rad="0"/>
          </a:effectLst>
        </p:spPr>
        <p:txBody>
          <a:bodyPr/>
          <a:lstStyle/>
          <a:p>
            <a:r>
              <a:rPr lang="en-US" dirty="0"/>
              <a:t>Picture Here</a:t>
            </a:r>
          </a:p>
        </p:txBody>
      </p:sp>
      <p:sp>
        <p:nvSpPr>
          <p:cNvPr id="7" name="Picture Placeholder">
            <a:extLst>
              <a:ext uri="{FF2B5EF4-FFF2-40B4-BE49-F238E27FC236}">
                <a16:creationId xmlns:a16="http://schemas.microsoft.com/office/drawing/2014/main" id="{92AC3381-2A8E-F897-8FFD-5B1DDC9E8A08}"/>
              </a:ext>
            </a:extLst>
          </p:cNvPr>
          <p:cNvSpPr>
            <a:spLocks noGrp="1" noRot="1" noMove="1" noResize="1" noEditPoints="1" noAdjustHandles="1" noChangeArrowheads="1" noChangeShapeType="1"/>
          </p:cNvSpPr>
          <p:nvPr>
            <p:ph type="pic" sz="quarter" idx="15" hasCustomPrompt="1"/>
          </p:nvPr>
        </p:nvSpPr>
        <p:spPr>
          <a:xfrm>
            <a:off x="4212639" y="285750"/>
            <a:ext cx="3771899" cy="3943331"/>
          </a:xfrm>
          <a:prstGeom prst="roundRect">
            <a:avLst>
              <a:gd name="adj" fmla="val 2817"/>
            </a:avLst>
          </a:prstGeom>
          <a:effectLst>
            <a:softEdge rad="0"/>
          </a:effectLst>
        </p:spPr>
        <p:txBody>
          <a:bodyPr/>
          <a:lstStyle/>
          <a:p>
            <a:r>
              <a:rPr lang="en-US" dirty="0"/>
              <a:t>Picture Here</a:t>
            </a:r>
          </a:p>
        </p:txBody>
      </p:sp>
      <p:sp>
        <p:nvSpPr>
          <p:cNvPr id="8" name="Rounded Rectangle 7">
            <a:extLst>
              <a:ext uri="{FF2B5EF4-FFF2-40B4-BE49-F238E27FC236}">
                <a16:creationId xmlns:a16="http://schemas.microsoft.com/office/drawing/2014/main" id="{258CB3C7-D5F4-6F3C-29E9-B30C604EAC73}"/>
              </a:ext>
            </a:extLst>
          </p:cNvPr>
          <p:cNvSpPr>
            <a:spLocks noGrp="1" noRot="1" noMove="1" noResize="1" noEditPoints="1" noAdjustHandles="1" noChangeArrowheads="1" noChangeShapeType="1"/>
          </p:cNvSpPr>
          <p:nvPr/>
        </p:nvSpPr>
        <p:spPr>
          <a:xfrm>
            <a:off x="323850" y="4343400"/>
            <a:ext cx="3771898" cy="1543032"/>
          </a:xfrm>
          <a:prstGeom prst="roundRect">
            <a:avLst>
              <a:gd name="adj" fmla="val 4657"/>
            </a:avLst>
          </a:prstGeom>
          <a:solidFill>
            <a:srgbClr val="0049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1" name="Body Text">
            <a:extLst>
              <a:ext uri="{FF2B5EF4-FFF2-40B4-BE49-F238E27FC236}">
                <a16:creationId xmlns:a16="http://schemas.microsoft.com/office/drawing/2014/main" id="{A83C22AD-EABD-060A-B6F0-B6DD83D9F873}"/>
              </a:ext>
            </a:extLst>
          </p:cNvPr>
          <p:cNvSpPr>
            <a:spLocks noGrp="1" noRot="1" noMove="1" noResize="1" noEditPoints="1" noAdjustHandles="1" noChangeArrowheads="1" noChangeShapeType="1"/>
          </p:cNvSpPr>
          <p:nvPr>
            <p:ph type="body" sz="quarter" idx="16" hasCustomPrompt="1"/>
          </p:nvPr>
        </p:nvSpPr>
        <p:spPr>
          <a:xfrm>
            <a:off x="480424" y="4914923"/>
            <a:ext cx="3443876" cy="685778"/>
          </a:xfrm>
        </p:spPr>
        <p:txBody>
          <a:bodyPr>
            <a:normAutofit/>
          </a:bodyPr>
          <a:lstStyle>
            <a:lvl1pPr marL="0" indent="0">
              <a:buNone/>
              <a:defRPr sz="1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a:t>
            </a:r>
          </a:p>
          <a:p>
            <a:pPr lvl="0"/>
            <a:endParaRPr lang="en-US" dirty="0"/>
          </a:p>
        </p:txBody>
      </p:sp>
      <p:sp>
        <p:nvSpPr>
          <p:cNvPr id="12" name="Subheader">
            <a:extLst>
              <a:ext uri="{FF2B5EF4-FFF2-40B4-BE49-F238E27FC236}">
                <a16:creationId xmlns:a16="http://schemas.microsoft.com/office/drawing/2014/main" id="{4791CFBA-6269-06B3-4C38-021FFAE8331E}"/>
              </a:ext>
            </a:extLst>
          </p:cNvPr>
          <p:cNvSpPr>
            <a:spLocks noGrp="1" noRot="1" noMove="1" noResize="1" noEditPoints="1" noAdjustHandles="1" noChangeArrowheads="1" noChangeShapeType="1"/>
          </p:cNvSpPr>
          <p:nvPr>
            <p:ph type="body" sz="quarter" idx="17" hasCustomPrompt="1"/>
          </p:nvPr>
        </p:nvSpPr>
        <p:spPr>
          <a:xfrm>
            <a:off x="480425" y="4686300"/>
            <a:ext cx="3443875" cy="276816"/>
          </a:xfrm>
        </p:spPr>
        <p:txBody>
          <a:bodyPr>
            <a:normAutofit/>
          </a:bodyPr>
          <a:lstStyle>
            <a:lvl1pPr marL="0" indent="0">
              <a:buNone/>
              <a:defRPr sz="1200" b="0" i="0" cap="all" baseline="0">
                <a:solidFill>
                  <a:srgbClr val="C39A62"/>
                </a:solidFill>
                <a:latin typeface="Indivisible" panose="020B0503000000020004" pitchFamily="34" charset="77"/>
              </a:defRPr>
            </a:lvl1pPr>
            <a:lvl2pPr>
              <a:defRPr b="1"/>
            </a:lvl2pPr>
            <a:lvl3pPr>
              <a:defRPr b="1"/>
            </a:lvl3pPr>
            <a:lvl4pPr>
              <a:defRPr b="1"/>
            </a:lvl4pPr>
            <a:lvl5pPr>
              <a:defRPr b="1"/>
            </a:lvl5pPr>
          </a:lstStyle>
          <a:p>
            <a:r>
              <a:rPr lang="en-US" dirty="0">
                <a:solidFill>
                  <a:srgbClr val="C39A62"/>
                </a:solidFill>
                <a:latin typeface="Indivisible" panose="020B0503000000020004" pitchFamily="34" charset="77"/>
              </a:rPr>
              <a:t>SUBHEAD TEXT GOES HERE</a:t>
            </a:r>
          </a:p>
        </p:txBody>
      </p:sp>
      <p:sp>
        <p:nvSpPr>
          <p:cNvPr id="13" name="Rounded Rectangle 12">
            <a:extLst>
              <a:ext uri="{FF2B5EF4-FFF2-40B4-BE49-F238E27FC236}">
                <a16:creationId xmlns:a16="http://schemas.microsoft.com/office/drawing/2014/main" id="{6D510E53-4581-BC41-1998-592B1D595263}"/>
              </a:ext>
            </a:extLst>
          </p:cNvPr>
          <p:cNvSpPr>
            <a:spLocks noGrp="1" noRot="1" noMove="1" noResize="1" noEditPoints="1" noAdjustHandles="1" noChangeArrowheads="1" noChangeShapeType="1"/>
          </p:cNvSpPr>
          <p:nvPr/>
        </p:nvSpPr>
        <p:spPr>
          <a:xfrm>
            <a:off x="4210051" y="4343400"/>
            <a:ext cx="3771898" cy="1543032"/>
          </a:xfrm>
          <a:prstGeom prst="roundRect">
            <a:avLst>
              <a:gd name="adj" fmla="val 4657"/>
            </a:avLst>
          </a:prstGeom>
          <a:solidFill>
            <a:srgbClr val="0049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4" name="Body Text">
            <a:extLst>
              <a:ext uri="{FF2B5EF4-FFF2-40B4-BE49-F238E27FC236}">
                <a16:creationId xmlns:a16="http://schemas.microsoft.com/office/drawing/2014/main" id="{8D393AD3-1BF5-3966-AC8A-4FEBB9F7B0A1}"/>
              </a:ext>
            </a:extLst>
          </p:cNvPr>
          <p:cNvSpPr>
            <a:spLocks noGrp="1" noRot="1" noMove="1" noResize="1" noEditPoints="1" noAdjustHandles="1" noChangeArrowheads="1" noChangeShapeType="1"/>
          </p:cNvSpPr>
          <p:nvPr>
            <p:ph type="body" sz="quarter" idx="18" hasCustomPrompt="1"/>
          </p:nvPr>
        </p:nvSpPr>
        <p:spPr>
          <a:xfrm>
            <a:off x="4366625" y="4914923"/>
            <a:ext cx="3443876" cy="685778"/>
          </a:xfrm>
        </p:spPr>
        <p:txBody>
          <a:bodyPr>
            <a:normAutofit/>
          </a:bodyPr>
          <a:lstStyle>
            <a:lvl1pPr marL="0" indent="0">
              <a:buNone/>
              <a:defRPr sz="1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a:t>
            </a:r>
          </a:p>
          <a:p>
            <a:pPr lvl="0"/>
            <a:endParaRPr lang="en-US" dirty="0"/>
          </a:p>
        </p:txBody>
      </p:sp>
      <p:sp>
        <p:nvSpPr>
          <p:cNvPr id="15" name="Subheader">
            <a:extLst>
              <a:ext uri="{FF2B5EF4-FFF2-40B4-BE49-F238E27FC236}">
                <a16:creationId xmlns:a16="http://schemas.microsoft.com/office/drawing/2014/main" id="{19FD270E-26B2-5F47-8C7D-2595B24919D2}"/>
              </a:ext>
            </a:extLst>
          </p:cNvPr>
          <p:cNvSpPr>
            <a:spLocks noGrp="1" noRot="1" noMove="1" noResize="1" noEditPoints="1" noAdjustHandles="1" noChangeArrowheads="1" noChangeShapeType="1"/>
          </p:cNvSpPr>
          <p:nvPr>
            <p:ph type="body" sz="quarter" idx="19" hasCustomPrompt="1"/>
          </p:nvPr>
        </p:nvSpPr>
        <p:spPr>
          <a:xfrm>
            <a:off x="4366626" y="4686300"/>
            <a:ext cx="3443875" cy="276816"/>
          </a:xfrm>
        </p:spPr>
        <p:txBody>
          <a:bodyPr>
            <a:normAutofit/>
          </a:bodyPr>
          <a:lstStyle>
            <a:lvl1pPr marL="0" indent="0">
              <a:buNone/>
              <a:defRPr sz="1200" b="0" i="0" cap="all" baseline="0">
                <a:solidFill>
                  <a:srgbClr val="C39A62"/>
                </a:solidFill>
                <a:latin typeface="Indivisible" panose="020B0503000000020004" pitchFamily="34" charset="77"/>
              </a:defRPr>
            </a:lvl1pPr>
            <a:lvl2pPr>
              <a:defRPr b="1"/>
            </a:lvl2pPr>
            <a:lvl3pPr>
              <a:defRPr b="1"/>
            </a:lvl3pPr>
            <a:lvl4pPr>
              <a:defRPr b="1"/>
            </a:lvl4pPr>
            <a:lvl5pPr>
              <a:defRPr b="1"/>
            </a:lvl5pPr>
          </a:lstStyle>
          <a:p>
            <a:r>
              <a:rPr lang="en-US" dirty="0">
                <a:solidFill>
                  <a:srgbClr val="C39A62"/>
                </a:solidFill>
                <a:latin typeface="Indivisible" panose="020B0503000000020004" pitchFamily="34" charset="77"/>
              </a:rPr>
              <a:t>SUBHEAD TEXT GOES HERE</a:t>
            </a:r>
          </a:p>
        </p:txBody>
      </p:sp>
      <p:sp>
        <p:nvSpPr>
          <p:cNvPr id="16" name="Rounded Rectangle 15">
            <a:extLst>
              <a:ext uri="{FF2B5EF4-FFF2-40B4-BE49-F238E27FC236}">
                <a16:creationId xmlns:a16="http://schemas.microsoft.com/office/drawing/2014/main" id="{BD628D86-57DF-9C74-3F8C-DA056F9A2CF1}"/>
              </a:ext>
            </a:extLst>
          </p:cNvPr>
          <p:cNvSpPr>
            <a:spLocks noGrp="1" noRot="1" noMove="1" noResize="1" noEditPoints="1" noAdjustHandles="1" noChangeArrowheads="1" noChangeShapeType="1"/>
          </p:cNvSpPr>
          <p:nvPr/>
        </p:nvSpPr>
        <p:spPr>
          <a:xfrm>
            <a:off x="8096250" y="4343418"/>
            <a:ext cx="3771898" cy="1543032"/>
          </a:xfrm>
          <a:prstGeom prst="roundRect">
            <a:avLst>
              <a:gd name="adj" fmla="val 4657"/>
            </a:avLst>
          </a:prstGeom>
          <a:solidFill>
            <a:srgbClr val="0049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Body Text">
            <a:extLst>
              <a:ext uri="{FF2B5EF4-FFF2-40B4-BE49-F238E27FC236}">
                <a16:creationId xmlns:a16="http://schemas.microsoft.com/office/drawing/2014/main" id="{E87A29AC-0572-8240-234A-F9C602B02CFB}"/>
              </a:ext>
            </a:extLst>
          </p:cNvPr>
          <p:cNvSpPr>
            <a:spLocks noGrp="1" noRot="1" noMove="1" noResize="1" noEditPoints="1" noAdjustHandles="1" noChangeArrowheads="1" noChangeShapeType="1"/>
          </p:cNvSpPr>
          <p:nvPr>
            <p:ph type="body" sz="quarter" idx="20" hasCustomPrompt="1"/>
          </p:nvPr>
        </p:nvSpPr>
        <p:spPr>
          <a:xfrm>
            <a:off x="8252824" y="4914941"/>
            <a:ext cx="3443876" cy="685778"/>
          </a:xfrm>
        </p:spPr>
        <p:txBody>
          <a:bodyPr>
            <a:normAutofit/>
          </a:bodyPr>
          <a:lstStyle>
            <a:lvl1pPr marL="0" indent="0">
              <a:buNone/>
              <a:defRPr sz="1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a:t>
            </a:r>
          </a:p>
          <a:p>
            <a:pPr lvl="0"/>
            <a:endParaRPr lang="en-US" dirty="0"/>
          </a:p>
        </p:txBody>
      </p:sp>
      <p:sp>
        <p:nvSpPr>
          <p:cNvPr id="18" name="Subheader">
            <a:extLst>
              <a:ext uri="{FF2B5EF4-FFF2-40B4-BE49-F238E27FC236}">
                <a16:creationId xmlns:a16="http://schemas.microsoft.com/office/drawing/2014/main" id="{889F4765-C04E-DB39-0303-4CB20A761100}"/>
              </a:ext>
            </a:extLst>
          </p:cNvPr>
          <p:cNvSpPr>
            <a:spLocks noGrp="1" noRot="1" noMove="1" noResize="1" noEditPoints="1" noAdjustHandles="1" noChangeArrowheads="1" noChangeShapeType="1"/>
          </p:cNvSpPr>
          <p:nvPr>
            <p:ph type="body" sz="quarter" idx="21" hasCustomPrompt="1"/>
          </p:nvPr>
        </p:nvSpPr>
        <p:spPr>
          <a:xfrm>
            <a:off x="8252825" y="4686318"/>
            <a:ext cx="3443875" cy="276816"/>
          </a:xfrm>
        </p:spPr>
        <p:txBody>
          <a:bodyPr>
            <a:normAutofit/>
          </a:bodyPr>
          <a:lstStyle>
            <a:lvl1pPr marL="0" indent="0">
              <a:buNone/>
              <a:defRPr sz="1200" b="0" i="0" cap="all" baseline="0">
                <a:solidFill>
                  <a:srgbClr val="C39A62"/>
                </a:solidFill>
                <a:latin typeface="Indivisible" panose="020B0503000000020004" pitchFamily="34" charset="77"/>
              </a:defRPr>
            </a:lvl1pPr>
            <a:lvl2pPr>
              <a:defRPr b="1"/>
            </a:lvl2pPr>
            <a:lvl3pPr>
              <a:defRPr b="1"/>
            </a:lvl3pPr>
            <a:lvl4pPr>
              <a:defRPr b="1"/>
            </a:lvl4pPr>
            <a:lvl5pPr>
              <a:defRPr b="1"/>
            </a:lvl5pPr>
          </a:lstStyle>
          <a:p>
            <a:r>
              <a:rPr lang="en-US" dirty="0">
                <a:solidFill>
                  <a:srgbClr val="C39A62"/>
                </a:solidFill>
                <a:latin typeface="Indivisible" panose="020B0503000000020004" pitchFamily="34" charset="77"/>
              </a:rPr>
              <a:t>SUBHEAD TEXT GOES HERE</a:t>
            </a:r>
          </a:p>
        </p:txBody>
      </p:sp>
    </p:spTree>
    <p:extLst>
      <p:ext uri="{BB962C8B-B14F-4D97-AF65-F5344CB8AC3E}">
        <p14:creationId xmlns:p14="http://schemas.microsoft.com/office/powerpoint/2010/main" val="770647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Images 2 Columns">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8B2D87B-8197-2415-695D-9ED867E1F654}"/>
              </a:ext>
            </a:extLst>
          </p:cNvPr>
          <p:cNvSpPr>
            <a:spLocks noGrp="1" noRot="1" noMove="1" noResize="1" noEditPoints="1" noAdjustHandles="1" noChangeArrowheads="1" noChangeShapeType="1"/>
          </p:cNvSpPr>
          <p:nvPr/>
        </p:nvSpPr>
        <p:spPr>
          <a:xfrm>
            <a:off x="8610598" y="4343418"/>
            <a:ext cx="3257550" cy="1543032"/>
          </a:xfrm>
          <a:prstGeom prst="roundRect">
            <a:avLst>
              <a:gd name="adj" fmla="val 4657"/>
            </a:avLst>
          </a:prstGeom>
          <a:solidFill>
            <a:srgbClr val="0049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 name="Body Text">
            <a:extLst>
              <a:ext uri="{FF2B5EF4-FFF2-40B4-BE49-F238E27FC236}">
                <a16:creationId xmlns:a16="http://schemas.microsoft.com/office/drawing/2014/main" id="{C3435496-4272-8522-4F6E-02441727DC8F}"/>
              </a:ext>
            </a:extLst>
          </p:cNvPr>
          <p:cNvSpPr>
            <a:spLocks noGrp="1" noRot="1" noMove="1" noResize="1" noEditPoints="1" noAdjustHandles="1" noChangeArrowheads="1" noChangeShapeType="1"/>
          </p:cNvSpPr>
          <p:nvPr>
            <p:ph type="body" sz="quarter" idx="20" hasCustomPrompt="1"/>
          </p:nvPr>
        </p:nvSpPr>
        <p:spPr>
          <a:xfrm>
            <a:off x="8839200" y="4914941"/>
            <a:ext cx="2857500" cy="6857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dolor sit </a:t>
            </a:r>
            <a:r>
              <a:rPr lang="en-US" dirty="0" err="1"/>
              <a:t>ame</a:t>
            </a:r>
            <a:endParaRPr lang="en-US" dirty="0"/>
          </a:p>
        </p:txBody>
      </p:sp>
      <p:sp>
        <p:nvSpPr>
          <p:cNvPr id="6" name="Subheader">
            <a:extLst>
              <a:ext uri="{FF2B5EF4-FFF2-40B4-BE49-F238E27FC236}">
                <a16:creationId xmlns:a16="http://schemas.microsoft.com/office/drawing/2014/main" id="{8280423F-FCD0-5481-57B1-93139EAD5DD9}"/>
              </a:ext>
            </a:extLst>
          </p:cNvPr>
          <p:cNvSpPr>
            <a:spLocks noGrp="1" noRot="1" noMove="1" noResize="1" noEditPoints="1" noAdjustHandles="1" noChangeArrowheads="1" noChangeShapeType="1"/>
          </p:cNvSpPr>
          <p:nvPr>
            <p:ph type="body" sz="quarter" idx="21" hasCustomPrompt="1"/>
          </p:nvPr>
        </p:nvSpPr>
        <p:spPr>
          <a:xfrm>
            <a:off x="8839200" y="4686318"/>
            <a:ext cx="2857500" cy="276816"/>
          </a:xfrm>
        </p:spPr>
        <p:txBody>
          <a:bodyPr>
            <a:normAutofit/>
          </a:bodyPr>
          <a:lstStyle>
            <a:lvl1pPr marL="0" indent="0">
              <a:buNone/>
              <a:defRPr sz="1200" b="0" i="0" cap="all" baseline="0">
                <a:solidFill>
                  <a:srgbClr val="C39A62"/>
                </a:solidFill>
                <a:latin typeface="Indivisible" panose="020B0503000000020004" pitchFamily="34" charset="77"/>
              </a:defRPr>
            </a:lvl1pPr>
            <a:lvl2pPr>
              <a:defRPr b="1"/>
            </a:lvl2pPr>
            <a:lvl3pPr>
              <a:defRPr b="1"/>
            </a:lvl3pPr>
            <a:lvl4pPr>
              <a:defRPr b="1"/>
            </a:lvl4pPr>
            <a:lvl5pPr>
              <a:defRPr b="1"/>
            </a:lvl5pPr>
          </a:lstStyle>
          <a:p>
            <a:r>
              <a:rPr lang="en-US" dirty="0">
                <a:solidFill>
                  <a:srgbClr val="C39A62"/>
                </a:solidFill>
                <a:latin typeface="Indivisible" panose="020B0503000000020004" pitchFamily="34" charset="77"/>
              </a:rPr>
              <a:t>SUBHEAD TEXT GOES HERE</a:t>
            </a:r>
          </a:p>
        </p:txBody>
      </p:sp>
      <p:sp>
        <p:nvSpPr>
          <p:cNvPr id="7" name="Picture Placeholder">
            <a:extLst>
              <a:ext uri="{FF2B5EF4-FFF2-40B4-BE49-F238E27FC236}">
                <a16:creationId xmlns:a16="http://schemas.microsoft.com/office/drawing/2014/main" id="{CDAF0D5B-BB7B-9CF8-C101-8E858C8A4845}"/>
              </a:ext>
            </a:extLst>
          </p:cNvPr>
          <p:cNvSpPr>
            <a:spLocks noGrp="1" noRot="1" noMove="1" noResize="1" noEditPoints="1" noAdjustHandles="1" noChangeArrowheads="1" noChangeShapeType="1"/>
          </p:cNvSpPr>
          <p:nvPr>
            <p:ph type="pic" sz="quarter" idx="13" hasCustomPrompt="1"/>
          </p:nvPr>
        </p:nvSpPr>
        <p:spPr>
          <a:xfrm>
            <a:off x="323851" y="285769"/>
            <a:ext cx="4857749" cy="5600681"/>
          </a:xfrm>
          <a:prstGeom prst="roundRect">
            <a:avLst>
              <a:gd name="adj" fmla="val 2817"/>
            </a:avLst>
          </a:prstGeom>
          <a:effectLst>
            <a:softEdge rad="0"/>
          </a:effectLst>
        </p:spPr>
        <p:txBody>
          <a:bodyPr/>
          <a:lstStyle/>
          <a:p>
            <a:r>
              <a:rPr lang="en-US" dirty="0"/>
              <a:t>Picture Here</a:t>
            </a:r>
          </a:p>
        </p:txBody>
      </p:sp>
      <p:sp>
        <p:nvSpPr>
          <p:cNvPr id="8" name="Picture Placeholder">
            <a:extLst>
              <a:ext uri="{FF2B5EF4-FFF2-40B4-BE49-F238E27FC236}">
                <a16:creationId xmlns:a16="http://schemas.microsoft.com/office/drawing/2014/main" id="{B095B767-4277-244E-3DAB-15FAB13C1FD2}"/>
              </a:ext>
            </a:extLst>
          </p:cNvPr>
          <p:cNvSpPr>
            <a:spLocks noGrp="1" noRot="1" noMove="1" noResize="1" noEditPoints="1" noAdjustHandles="1" noChangeArrowheads="1" noChangeShapeType="1"/>
          </p:cNvSpPr>
          <p:nvPr>
            <p:ph type="pic" sz="quarter" idx="22" hasCustomPrompt="1"/>
          </p:nvPr>
        </p:nvSpPr>
        <p:spPr>
          <a:xfrm>
            <a:off x="5295900" y="285769"/>
            <a:ext cx="3200400" cy="3943311"/>
          </a:xfrm>
          <a:prstGeom prst="roundRect">
            <a:avLst>
              <a:gd name="adj" fmla="val 2817"/>
            </a:avLst>
          </a:prstGeom>
          <a:effectLst>
            <a:softEdge rad="0"/>
          </a:effectLst>
        </p:spPr>
        <p:txBody>
          <a:bodyPr/>
          <a:lstStyle/>
          <a:p>
            <a:r>
              <a:rPr lang="en-US" dirty="0"/>
              <a:t>Picture Here</a:t>
            </a:r>
          </a:p>
        </p:txBody>
      </p:sp>
      <p:sp>
        <p:nvSpPr>
          <p:cNvPr id="11" name="Picture Placeholder">
            <a:extLst>
              <a:ext uri="{FF2B5EF4-FFF2-40B4-BE49-F238E27FC236}">
                <a16:creationId xmlns:a16="http://schemas.microsoft.com/office/drawing/2014/main" id="{22256C17-BED4-34C2-9CFC-4F06109CBB55}"/>
              </a:ext>
            </a:extLst>
          </p:cNvPr>
          <p:cNvSpPr>
            <a:spLocks noGrp="1" noRot="1" noMove="1" noResize="1" noEditPoints="1" noAdjustHandles="1" noChangeArrowheads="1" noChangeShapeType="1"/>
          </p:cNvSpPr>
          <p:nvPr>
            <p:ph type="pic" sz="quarter" idx="23" hasCustomPrompt="1"/>
          </p:nvPr>
        </p:nvSpPr>
        <p:spPr>
          <a:xfrm>
            <a:off x="8610598" y="285750"/>
            <a:ext cx="3257550" cy="3943311"/>
          </a:xfrm>
          <a:prstGeom prst="roundRect">
            <a:avLst>
              <a:gd name="adj" fmla="val 2817"/>
            </a:avLst>
          </a:prstGeom>
          <a:effectLst>
            <a:softEdge rad="0"/>
          </a:effectLst>
        </p:spPr>
        <p:txBody>
          <a:bodyPr/>
          <a:lstStyle/>
          <a:p>
            <a:r>
              <a:rPr lang="en-US" dirty="0"/>
              <a:t>Picture Here</a:t>
            </a:r>
          </a:p>
        </p:txBody>
      </p:sp>
      <p:sp>
        <p:nvSpPr>
          <p:cNvPr id="12" name="Rounded Rectangle 11">
            <a:extLst>
              <a:ext uri="{FF2B5EF4-FFF2-40B4-BE49-F238E27FC236}">
                <a16:creationId xmlns:a16="http://schemas.microsoft.com/office/drawing/2014/main" id="{C92546A6-2A05-2A1A-05E5-80EBEAEEFC7C}"/>
              </a:ext>
            </a:extLst>
          </p:cNvPr>
          <p:cNvSpPr>
            <a:spLocks noGrp="1" noRot="1" noMove="1" noResize="1" noEditPoints="1" noAdjustHandles="1" noChangeArrowheads="1" noChangeShapeType="1"/>
          </p:cNvSpPr>
          <p:nvPr/>
        </p:nvSpPr>
        <p:spPr>
          <a:xfrm>
            <a:off x="5295900" y="4337234"/>
            <a:ext cx="3200400" cy="1543032"/>
          </a:xfrm>
          <a:prstGeom prst="roundRect">
            <a:avLst>
              <a:gd name="adj" fmla="val 4657"/>
            </a:avLst>
          </a:prstGeom>
          <a:solidFill>
            <a:srgbClr val="0049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3" name="Body Text">
            <a:extLst>
              <a:ext uri="{FF2B5EF4-FFF2-40B4-BE49-F238E27FC236}">
                <a16:creationId xmlns:a16="http://schemas.microsoft.com/office/drawing/2014/main" id="{0241511B-FF60-61D5-17E1-BFFCC54E3FD5}"/>
              </a:ext>
            </a:extLst>
          </p:cNvPr>
          <p:cNvSpPr>
            <a:spLocks noGrp="1" noRot="1" noMove="1" noResize="1" noEditPoints="1" noAdjustHandles="1" noChangeArrowheads="1" noChangeShapeType="1"/>
          </p:cNvSpPr>
          <p:nvPr>
            <p:ph type="body" sz="quarter" idx="24" hasCustomPrompt="1"/>
          </p:nvPr>
        </p:nvSpPr>
        <p:spPr>
          <a:xfrm>
            <a:off x="5467349" y="4914941"/>
            <a:ext cx="2857500" cy="6857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dolor sit </a:t>
            </a:r>
            <a:r>
              <a:rPr lang="en-US" dirty="0" err="1"/>
              <a:t>ame</a:t>
            </a:r>
            <a:endParaRPr lang="en-US" dirty="0"/>
          </a:p>
        </p:txBody>
      </p:sp>
      <p:sp>
        <p:nvSpPr>
          <p:cNvPr id="14" name="Subheader">
            <a:extLst>
              <a:ext uri="{FF2B5EF4-FFF2-40B4-BE49-F238E27FC236}">
                <a16:creationId xmlns:a16="http://schemas.microsoft.com/office/drawing/2014/main" id="{136F0E74-6962-3B2B-F351-99F6E8978264}"/>
              </a:ext>
            </a:extLst>
          </p:cNvPr>
          <p:cNvSpPr>
            <a:spLocks noGrp="1" noRot="1" noMove="1" noResize="1" noEditPoints="1" noAdjustHandles="1" noChangeArrowheads="1" noChangeShapeType="1"/>
          </p:cNvSpPr>
          <p:nvPr>
            <p:ph type="body" sz="quarter" idx="25" hasCustomPrompt="1"/>
          </p:nvPr>
        </p:nvSpPr>
        <p:spPr>
          <a:xfrm>
            <a:off x="5467349" y="4686318"/>
            <a:ext cx="2857500" cy="276816"/>
          </a:xfrm>
        </p:spPr>
        <p:txBody>
          <a:bodyPr>
            <a:normAutofit/>
          </a:bodyPr>
          <a:lstStyle>
            <a:lvl1pPr marL="0" indent="0">
              <a:buNone/>
              <a:defRPr sz="1200" b="0" i="0" cap="all" baseline="0">
                <a:solidFill>
                  <a:srgbClr val="C39A62"/>
                </a:solidFill>
                <a:latin typeface="Indivisible" panose="020B0503000000020004" pitchFamily="34" charset="77"/>
              </a:defRPr>
            </a:lvl1pPr>
            <a:lvl2pPr>
              <a:defRPr b="1"/>
            </a:lvl2pPr>
            <a:lvl3pPr>
              <a:defRPr b="1"/>
            </a:lvl3pPr>
            <a:lvl4pPr>
              <a:defRPr b="1"/>
            </a:lvl4pPr>
            <a:lvl5pPr>
              <a:defRPr b="1"/>
            </a:lvl5pPr>
          </a:lstStyle>
          <a:p>
            <a:r>
              <a:rPr lang="en-US" dirty="0">
                <a:solidFill>
                  <a:srgbClr val="C39A62"/>
                </a:solidFill>
                <a:latin typeface="Indivisible" panose="020B0503000000020004" pitchFamily="34" charset="77"/>
              </a:rPr>
              <a:t>SUBHEAD TEXT GOES HERE</a:t>
            </a:r>
          </a:p>
        </p:txBody>
      </p:sp>
    </p:spTree>
    <p:extLst>
      <p:ext uri="{BB962C8B-B14F-4D97-AF65-F5344CB8AC3E}">
        <p14:creationId xmlns:p14="http://schemas.microsoft.com/office/powerpoint/2010/main" val="396671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Squares">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E5A3B7AD-A3B5-190A-DD74-305452AEE4E9}"/>
              </a:ext>
            </a:extLst>
          </p:cNvPr>
          <p:cNvSpPr>
            <a:spLocks noGrp="1" noRot="1" noMove="1" noResize="1" noEditPoints="1" noAdjustHandles="1" noChangeArrowheads="1" noChangeShapeType="1"/>
          </p:cNvSpPr>
          <p:nvPr>
            <p:ph type="pic" sz="quarter" idx="13" hasCustomPrompt="1"/>
          </p:nvPr>
        </p:nvSpPr>
        <p:spPr>
          <a:xfrm>
            <a:off x="323851" y="3143250"/>
            <a:ext cx="5714998" cy="2743200"/>
          </a:xfrm>
          <a:prstGeom prst="roundRect">
            <a:avLst>
              <a:gd name="adj" fmla="val 2817"/>
            </a:avLst>
          </a:prstGeom>
          <a:effectLst>
            <a:softEdge rad="0"/>
          </a:effectLst>
        </p:spPr>
        <p:txBody>
          <a:bodyPr/>
          <a:lstStyle/>
          <a:p>
            <a:r>
              <a:rPr lang="en-US" dirty="0"/>
              <a:t>Picture Here</a:t>
            </a:r>
          </a:p>
        </p:txBody>
      </p:sp>
      <p:sp>
        <p:nvSpPr>
          <p:cNvPr id="4" name="Picture Placeholder">
            <a:extLst>
              <a:ext uri="{FF2B5EF4-FFF2-40B4-BE49-F238E27FC236}">
                <a16:creationId xmlns:a16="http://schemas.microsoft.com/office/drawing/2014/main" id="{C8EBFDDA-AC0F-8972-9401-5E7DD7BAB2B9}"/>
              </a:ext>
            </a:extLst>
          </p:cNvPr>
          <p:cNvSpPr>
            <a:spLocks noGrp="1" noRot="1" noMove="1" noResize="1" noEditPoints="1" noAdjustHandles="1" noChangeArrowheads="1" noChangeShapeType="1"/>
          </p:cNvSpPr>
          <p:nvPr>
            <p:ph type="pic" sz="quarter" idx="14" hasCustomPrompt="1"/>
          </p:nvPr>
        </p:nvSpPr>
        <p:spPr>
          <a:xfrm>
            <a:off x="6153150" y="285769"/>
            <a:ext cx="5714999" cy="2686031"/>
          </a:xfrm>
          <a:prstGeom prst="roundRect">
            <a:avLst>
              <a:gd name="adj" fmla="val 2817"/>
            </a:avLst>
          </a:prstGeom>
          <a:effectLst>
            <a:softEdge rad="0"/>
          </a:effectLst>
        </p:spPr>
        <p:txBody>
          <a:bodyPr/>
          <a:lstStyle/>
          <a:p>
            <a:r>
              <a:rPr lang="en-US" dirty="0"/>
              <a:t>Picture Here</a:t>
            </a:r>
          </a:p>
        </p:txBody>
      </p:sp>
      <p:sp>
        <p:nvSpPr>
          <p:cNvPr id="6" name="Rounded Rectangle 5">
            <a:extLst>
              <a:ext uri="{FF2B5EF4-FFF2-40B4-BE49-F238E27FC236}">
                <a16:creationId xmlns:a16="http://schemas.microsoft.com/office/drawing/2014/main" id="{6158601B-C9DF-EEAA-9688-883440394CEF}"/>
              </a:ext>
            </a:extLst>
          </p:cNvPr>
          <p:cNvSpPr>
            <a:spLocks noGrp="1" noRot="1" noMove="1" noResize="1" noEditPoints="1" noAdjustHandles="1" noChangeArrowheads="1" noChangeShapeType="1"/>
          </p:cNvSpPr>
          <p:nvPr/>
        </p:nvSpPr>
        <p:spPr>
          <a:xfrm>
            <a:off x="6153151" y="3143251"/>
            <a:ext cx="5714999" cy="2743200"/>
          </a:xfrm>
          <a:prstGeom prst="roundRect">
            <a:avLst>
              <a:gd name="adj" fmla="val 4657"/>
            </a:avLst>
          </a:prstGeom>
          <a:solidFill>
            <a:srgbClr val="0049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7" name="Line">
            <a:extLst>
              <a:ext uri="{FF2B5EF4-FFF2-40B4-BE49-F238E27FC236}">
                <a16:creationId xmlns:a16="http://schemas.microsoft.com/office/drawing/2014/main" id="{8B3D9D70-E6B2-6F8D-D3A2-BAC22EAB152F}"/>
              </a:ext>
            </a:extLst>
          </p:cNvPr>
          <p:cNvCxnSpPr>
            <a:cxnSpLocks noGrp="1" noRot="1" noMove="1" noResize="1" noEditPoints="1" noAdjustHandles="1" noChangeArrowheads="1" noChangeShapeType="1"/>
          </p:cNvCxnSpPr>
          <p:nvPr/>
        </p:nvCxnSpPr>
        <p:spPr>
          <a:xfrm>
            <a:off x="6368052" y="4379858"/>
            <a:ext cx="5214348"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sp>
        <p:nvSpPr>
          <p:cNvPr id="9" name="Subheader">
            <a:extLst>
              <a:ext uri="{FF2B5EF4-FFF2-40B4-BE49-F238E27FC236}">
                <a16:creationId xmlns:a16="http://schemas.microsoft.com/office/drawing/2014/main" id="{922F2D20-AD48-19C9-369A-DC3AE6665A78}"/>
              </a:ext>
            </a:extLst>
          </p:cNvPr>
          <p:cNvSpPr>
            <a:spLocks noGrp="1" noRot="1" noMove="1" noResize="1" noEditPoints="1" noAdjustHandles="1" noChangeArrowheads="1" noChangeShapeType="1"/>
          </p:cNvSpPr>
          <p:nvPr>
            <p:ph type="body" sz="quarter" idx="15" hasCustomPrompt="1"/>
          </p:nvPr>
        </p:nvSpPr>
        <p:spPr>
          <a:xfrm>
            <a:off x="6267449" y="4494162"/>
            <a:ext cx="5429250" cy="276816"/>
          </a:xfrm>
        </p:spPr>
        <p:txBody>
          <a:bodyPr>
            <a:normAutofit/>
          </a:bodyPr>
          <a:lstStyle>
            <a:lvl1pPr marL="0" indent="0">
              <a:buNone/>
              <a:defRPr sz="1100" b="0" i="0" cap="all" baseline="0">
                <a:solidFill>
                  <a:srgbClr val="C39A62"/>
                </a:solidFill>
                <a:latin typeface="Indivisible" panose="020B0503000000020004" pitchFamily="34" charset="77"/>
              </a:defRPr>
            </a:lvl1pPr>
            <a:lvl2pPr>
              <a:defRPr b="1"/>
            </a:lvl2pPr>
            <a:lvl3pPr>
              <a:defRPr b="1"/>
            </a:lvl3pPr>
            <a:lvl4pPr>
              <a:defRPr b="1"/>
            </a:lvl4pPr>
            <a:lvl5pPr>
              <a:defRPr b="1"/>
            </a:lvl5pPr>
          </a:lstStyle>
          <a:p>
            <a:r>
              <a:rPr lang="en-US" dirty="0">
                <a:solidFill>
                  <a:srgbClr val="C39A62"/>
                </a:solidFill>
                <a:latin typeface="Indivisible" panose="020B0503000000020004" pitchFamily="34" charset="77"/>
              </a:rPr>
              <a:t>SUBHEAD TEXT GOES HERE</a:t>
            </a:r>
          </a:p>
        </p:txBody>
      </p:sp>
      <p:sp>
        <p:nvSpPr>
          <p:cNvPr id="19" name="Body Text">
            <a:extLst>
              <a:ext uri="{FF2B5EF4-FFF2-40B4-BE49-F238E27FC236}">
                <a16:creationId xmlns:a16="http://schemas.microsoft.com/office/drawing/2014/main" id="{673CAF1B-7355-CAD9-818F-B7367E5C37B6}"/>
              </a:ext>
            </a:extLst>
          </p:cNvPr>
          <p:cNvSpPr>
            <a:spLocks noGrp="1" noRot="1" noMove="1" noResize="1" noEditPoints="1" noAdjustHandles="1" noChangeArrowheads="1" noChangeShapeType="1"/>
          </p:cNvSpPr>
          <p:nvPr>
            <p:ph type="body" sz="quarter" idx="16" hasCustomPrompt="1"/>
          </p:nvPr>
        </p:nvSpPr>
        <p:spPr>
          <a:xfrm>
            <a:off x="6272184" y="4722762"/>
            <a:ext cx="5424515" cy="836558"/>
          </a:xfrm>
        </p:spPr>
        <p:txBody>
          <a:bodyPr>
            <a:normAutofit/>
          </a:bodyPr>
          <a:lstStyle>
            <a:lvl1pPr marL="0" indent="0">
              <a:buNone/>
              <a:defRPr sz="1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0"/>
            <a:endParaRPr lang="en-US" dirty="0"/>
          </a:p>
        </p:txBody>
      </p:sp>
      <p:sp>
        <p:nvSpPr>
          <p:cNvPr id="20" name="Body Text">
            <a:extLst>
              <a:ext uri="{FF2B5EF4-FFF2-40B4-BE49-F238E27FC236}">
                <a16:creationId xmlns:a16="http://schemas.microsoft.com/office/drawing/2014/main" id="{75FB7862-C1CD-2588-6BD1-DFB092EBE4E1}"/>
              </a:ext>
            </a:extLst>
          </p:cNvPr>
          <p:cNvSpPr>
            <a:spLocks noGrp="1" noRot="1" noMove="1" noResize="1" noEditPoints="1" noAdjustHandles="1" noChangeArrowheads="1" noChangeShapeType="1"/>
          </p:cNvSpPr>
          <p:nvPr>
            <p:ph type="body" sz="quarter" idx="17" hasCustomPrompt="1"/>
          </p:nvPr>
        </p:nvSpPr>
        <p:spPr>
          <a:xfrm>
            <a:off x="6267449" y="3428997"/>
            <a:ext cx="5429250" cy="836558"/>
          </a:xfrm>
        </p:spPr>
        <p:txBody>
          <a:bodyPr anchor="b">
            <a:noAutofit/>
          </a:bodyPr>
          <a:lstStyle>
            <a:lvl1pPr marL="0" indent="0">
              <a:buNone/>
              <a:defRPr sz="2800" b="1" i="0">
                <a:solidFill>
                  <a:schemeClr val="bg1"/>
                </a:solidFill>
                <a:latin typeface="IvyJournal" panose="020B0404020101010102" pitchFamily="34" charset="0"/>
                <a:cs typeface="IvyJournal" panose="020B0404020101010102"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can go here! It can even be double story!</a:t>
            </a:r>
          </a:p>
        </p:txBody>
      </p:sp>
      <p:sp>
        <p:nvSpPr>
          <p:cNvPr id="21" name="Rounded Rectangle 20">
            <a:extLst>
              <a:ext uri="{FF2B5EF4-FFF2-40B4-BE49-F238E27FC236}">
                <a16:creationId xmlns:a16="http://schemas.microsoft.com/office/drawing/2014/main" id="{E39BE24A-01D6-A2EA-DFD5-602D9466B411}"/>
              </a:ext>
            </a:extLst>
          </p:cNvPr>
          <p:cNvSpPr>
            <a:spLocks noGrp="1" noRot="1" noMove="1" noResize="1" noEditPoints="1" noAdjustHandles="1" noChangeArrowheads="1" noChangeShapeType="1"/>
          </p:cNvSpPr>
          <p:nvPr/>
        </p:nvSpPr>
        <p:spPr>
          <a:xfrm>
            <a:off x="321733" y="285769"/>
            <a:ext cx="5714999" cy="2686031"/>
          </a:xfrm>
          <a:prstGeom prst="roundRect">
            <a:avLst>
              <a:gd name="adj" fmla="val 4657"/>
            </a:avLst>
          </a:prstGeom>
          <a:solidFill>
            <a:srgbClr val="0049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22" name="Line">
            <a:extLst>
              <a:ext uri="{FF2B5EF4-FFF2-40B4-BE49-F238E27FC236}">
                <a16:creationId xmlns:a16="http://schemas.microsoft.com/office/drawing/2014/main" id="{D51D0BEE-3232-02C9-75F8-2472720F808A}"/>
              </a:ext>
            </a:extLst>
          </p:cNvPr>
          <p:cNvCxnSpPr>
            <a:cxnSpLocks noGrp="1" noRot="1" noMove="1" noResize="1" noEditPoints="1" noAdjustHandles="1" noChangeArrowheads="1" noChangeShapeType="1"/>
          </p:cNvCxnSpPr>
          <p:nvPr/>
        </p:nvCxnSpPr>
        <p:spPr>
          <a:xfrm>
            <a:off x="536634" y="1522376"/>
            <a:ext cx="5214348" cy="0"/>
          </a:xfrm>
          <a:prstGeom prst="line">
            <a:avLst/>
          </a:prstGeom>
          <a:ln w="3175">
            <a:solidFill>
              <a:schemeClr val="bg1"/>
            </a:solidFill>
          </a:ln>
        </p:spPr>
        <p:style>
          <a:lnRef idx="2">
            <a:schemeClr val="accent1"/>
          </a:lnRef>
          <a:fillRef idx="0">
            <a:schemeClr val="accent1"/>
          </a:fillRef>
          <a:effectRef idx="1">
            <a:schemeClr val="accent1"/>
          </a:effectRef>
          <a:fontRef idx="minor">
            <a:schemeClr val="tx1"/>
          </a:fontRef>
        </p:style>
      </p:cxnSp>
      <p:sp>
        <p:nvSpPr>
          <p:cNvPr id="23" name="Subheader">
            <a:extLst>
              <a:ext uri="{FF2B5EF4-FFF2-40B4-BE49-F238E27FC236}">
                <a16:creationId xmlns:a16="http://schemas.microsoft.com/office/drawing/2014/main" id="{ADE5BF2F-34D9-117A-C3CB-FEFB5577F6CE}"/>
              </a:ext>
            </a:extLst>
          </p:cNvPr>
          <p:cNvSpPr>
            <a:spLocks noGrp="1" noRot="1" noMove="1" noResize="1" noEditPoints="1" noAdjustHandles="1" noChangeArrowheads="1" noChangeShapeType="1"/>
          </p:cNvSpPr>
          <p:nvPr>
            <p:ph type="body" sz="quarter" idx="18" hasCustomPrompt="1"/>
          </p:nvPr>
        </p:nvSpPr>
        <p:spPr>
          <a:xfrm>
            <a:off x="436031" y="1636680"/>
            <a:ext cx="5429250" cy="276816"/>
          </a:xfrm>
        </p:spPr>
        <p:txBody>
          <a:bodyPr>
            <a:normAutofit/>
          </a:bodyPr>
          <a:lstStyle>
            <a:lvl1pPr marL="0" indent="0">
              <a:buNone/>
              <a:defRPr sz="1100" b="0" i="0" cap="all" baseline="0">
                <a:solidFill>
                  <a:srgbClr val="C39A62"/>
                </a:solidFill>
                <a:latin typeface="Indivisible" panose="020B0503000000020004" pitchFamily="34" charset="77"/>
              </a:defRPr>
            </a:lvl1pPr>
            <a:lvl2pPr>
              <a:defRPr b="1"/>
            </a:lvl2pPr>
            <a:lvl3pPr>
              <a:defRPr b="1"/>
            </a:lvl3pPr>
            <a:lvl4pPr>
              <a:defRPr b="1"/>
            </a:lvl4pPr>
            <a:lvl5pPr>
              <a:defRPr b="1"/>
            </a:lvl5pPr>
          </a:lstStyle>
          <a:p>
            <a:r>
              <a:rPr lang="en-US" dirty="0">
                <a:solidFill>
                  <a:srgbClr val="C39A62"/>
                </a:solidFill>
                <a:latin typeface="Indivisible" panose="020B0503000000020004" pitchFamily="34" charset="77"/>
              </a:rPr>
              <a:t>SUBHEAD TEXT GOES HERE</a:t>
            </a:r>
          </a:p>
        </p:txBody>
      </p:sp>
      <p:sp>
        <p:nvSpPr>
          <p:cNvPr id="24" name="Body Text">
            <a:extLst>
              <a:ext uri="{FF2B5EF4-FFF2-40B4-BE49-F238E27FC236}">
                <a16:creationId xmlns:a16="http://schemas.microsoft.com/office/drawing/2014/main" id="{1A329829-364A-230F-C158-3B7A30027DD1}"/>
              </a:ext>
            </a:extLst>
          </p:cNvPr>
          <p:cNvSpPr>
            <a:spLocks noGrp="1" noRot="1" noMove="1" noResize="1" noEditPoints="1" noAdjustHandles="1" noChangeArrowheads="1" noChangeShapeType="1"/>
          </p:cNvSpPr>
          <p:nvPr>
            <p:ph type="body" sz="quarter" idx="19" hasCustomPrompt="1"/>
          </p:nvPr>
        </p:nvSpPr>
        <p:spPr>
          <a:xfrm>
            <a:off x="440766" y="1865280"/>
            <a:ext cx="5424515" cy="836558"/>
          </a:xfrm>
        </p:spPr>
        <p:txBody>
          <a:bodyPr>
            <a:normAutofit/>
          </a:bodyPr>
          <a:lstStyle>
            <a:lvl1pPr marL="0" indent="0">
              <a:buNone/>
              <a:defRPr sz="1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0"/>
            <a:endParaRPr lang="en-US" dirty="0"/>
          </a:p>
        </p:txBody>
      </p:sp>
      <p:sp>
        <p:nvSpPr>
          <p:cNvPr id="25" name="Body Text">
            <a:extLst>
              <a:ext uri="{FF2B5EF4-FFF2-40B4-BE49-F238E27FC236}">
                <a16:creationId xmlns:a16="http://schemas.microsoft.com/office/drawing/2014/main" id="{D33EBD5E-079C-C311-1600-5E25217811B3}"/>
              </a:ext>
            </a:extLst>
          </p:cNvPr>
          <p:cNvSpPr>
            <a:spLocks noGrp="1" noRot="1" noMove="1" noResize="1" noEditPoints="1" noAdjustHandles="1" noChangeArrowheads="1" noChangeShapeType="1"/>
          </p:cNvSpPr>
          <p:nvPr>
            <p:ph type="body" sz="quarter" idx="20" hasCustomPrompt="1"/>
          </p:nvPr>
        </p:nvSpPr>
        <p:spPr>
          <a:xfrm>
            <a:off x="436031" y="571515"/>
            <a:ext cx="5429250" cy="836558"/>
          </a:xfrm>
        </p:spPr>
        <p:txBody>
          <a:bodyPr anchor="b">
            <a:noAutofit/>
          </a:bodyPr>
          <a:lstStyle>
            <a:lvl1pPr marL="0" indent="0">
              <a:buNone/>
              <a:defRPr sz="2800" b="1" i="0">
                <a:solidFill>
                  <a:schemeClr val="bg1"/>
                </a:solidFill>
                <a:latin typeface="IvyJournal" panose="020B0404020101010102" pitchFamily="34" charset="0"/>
                <a:cs typeface="IvyJournal" panose="020B0404020101010102"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 can go here! It can even be double story!</a:t>
            </a:r>
          </a:p>
        </p:txBody>
      </p:sp>
    </p:spTree>
    <p:extLst>
      <p:ext uri="{BB962C8B-B14F-4D97-AF65-F5344CB8AC3E}">
        <p14:creationId xmlns:p14="http://schemas.microsoft.com/office/powerpoint/2010/main" val="2444762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AC5CCC01-1ED9-6242-D9F2-B6888CBE9874}"/>
              </a:ext>
            </a:extLst>
          </p:cNvPr>
          <p:cNvSpPr>
            <a:spLocks noGrp="1" noRot="1" noMove="1" noResize="1" noEditPoints="1" noAdjustHandles="1" noChangeArrowheads="1" noChangeShapeType="1"/>
          </p:cNvSpPr>
          <p:nvPr/>
        </p:nvSpPr>
        <p:spPr>
          <a:xfrm>
            <a:off x="8839200" y="285750"/>
            <a:ext cx="3028950" cy="5600681"/>
          </a:xfrm>
          <a:prstGeom prst="roundRect">
            <a:avLst>
              <a:gd name="adj" fmla="val 4657"/>
            </a:avLst>
          </a:prstGeom>
          <a:solidFill>
            <a:srgbClr val="0049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 name="Picture Placeholder">
            <a:extLst>
              <a:ext uri="{FF2B5EF4-FFF2-40B4-BE49-F238E27FC236}">
                <a16:creationId xmlns:a16="http://schemas.microsoft.com/office/drawing/2014/main" id="{AAF57FC3-42B1-C468-421D-A196B54CF0F8}"/>
              </a:ext>
            </a:extLst>
          </p:cNvPr>
          <p:cNvSpPr>
            <a:spLocks noGrp="1" noRot="1" noMove="1" noResize="1" noEditPoints="1" noAdjustHandles="1" noChangeArrowheads="1" noChangeShapeType="1"/>
          </p:cNvSpPr>
          <p:nvPr>
            <p:ph type="pic" sz="quarter" idx="13" hasCustomPrompt="1"/>
          </p:nvPr>
        </p:nvSpPr>
        <p:spPr>
          <a:xfrm>
            <a:off x="323851" y="285750"/>
            <a:ext cx="8407710" cy="5600681"/>
          </a:xfrm>
          <a:prstGeom prst="roundRect">
            <a:avLst>
              <a:gd name="adj" fmla="val 2817"/>
            </a:avLst>
          </a:prstGeom>
          <a:effectLst>
            <a:softEdge rad="0"/>
          </a:effectLst>
        </p:spPr>
        <p:txBody>
          <a:bodyPr/>
          <a:lstStyle/>
          <a:p>
            <a:r>
              <a:rPr lang="en-US" dirty="0"/>
              <a:t>Picture Here</a:t>
            </a:r>
          </a:p>
        </p:txBody>
      </p:sp>
      <p:sp>
        <p:nvSpPr>
          <p:cNvPr id="7" name="Subtitle">
            <a:extLst>
              <a:ext uri="{FF2B5EF4-FFF2-40B4-BE49-F238E27FC236}">
                <a16:creationId xmlns:a16="http://schemas.microsoft.com/office/drawing/2014/main" id="{98D78127-B70A-BB8C-3DF5-D6373CC0C1E3}"/>
              </a:ext>
            </a:extLst>
          </p:cNvPr>
          <p:cNvSpPr>
            <a:spLocks noGrp="1" noRot="1" noMove="1" noResize="1" noEditPoints="1" noAdjustHandles="1" noChangeArrowheads="1" noChangeShapeType="1"/>
          </p:cNvSpPr>
          <p:nvPr>
            <p:ph type="subTitle" idx="1" hasCustomPrompt="1"/>
          </p:nvPr>
        </p:nvSpPr>
        <p:spPr>
          <a:xfrm>
            <a:off x="9024351" y="5029203"/>
            <a:ext cx="2700925" cy="685797"/>
          </a:xfrm>
          <a:prstGeom prst="rect">
            <a:avLst/>
          </a:prstGeom>
        </p:spPr>
        <p:txBody>
          <a:bodyPr wrap="square" anchor="t" anchorCtr="0">
            <a:normAutofit/>
          </a:bodyPr>
          <a:lstStyle>
            <a:lvl1pPr marL="0" indent="0" algn="l">
              <a:buNone/>
              <a:defRPr sz="1000" b="0" i="0">
                <a:solidFill>
                  <a:schemeClr val="bg1"/>
                </a:solidFill>
                <a:latin typeface="IvyJournal" panose="020B0404020101010102" pitchFamily="34" charset="0"/>
                <a:cs typeface="IvyJournal" panose="020B040402010101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6" name="Title">
            <a:extLst>
              <a:ext uri="{FF2B5EF4-FFF2-40B4-BE49-F238E27FC236}">
                <a16:creationId xmlns:a16="http://schemas.microsoft.com/office/drawing/2014/main" id="{CD92A62A-FF9D-DAD0-B423-FF7C343432E1}"/>
              </a:ext>
            </a:extLst>
          </p:cNvPr>
          <p:cNvSpPr>
            <a:spLocks noGrp="1" noRot="1" noMove="1" noResize="1" noEditPoints="1" noAdjustHandles="1" noChangeArrowheads="1" noChangeShapeType="1"/>
          </p:cNvSpPr>
          <p:nvPr>
            <p:ph type="ctrTitle" hasCustomPrompt="1"/>
          </p:nvPr>
        </p:nvSpPr>
        <p:spPr>
          <a:xfrm>
            <a:off x="8995775" y="2457450"/>
            <a:ext cx="2758075" cy="2555986"/>
          </a:xfrm>
        </p:spPr>
        <p:txBody>
          <a:bodyPr anchor="b">
            <a:normAutofit/>
          </a:bodyPr>
          <a:lstStyle>
            <a:lvl1pPr algn="l">
              <a:defRPr sz="2800" b="1" i="0">
                <a:solidFill>
                  <a:schemeClr val="bg1"/>
                </a:solidFill>
                <a:latin typeface="IvyJournal" panose="020B0404020101010102" pitchFamily="34" charset="0"/>
                <a:cs typeface="IvyJournal" panose="020B0404020101010102" pitchFamily="34" charset="0"/>
              </a:defRPr>
            </a:lvl1pPr>
          </a:lstStyle>
          <a:p>
            <a:r>
              <a:rPr lang="en-US" dirty="0"/>
              <a:t>Title Text goes here</a:t>
            </a:r>
          </a:p>
        </p:txBody>
      </p:sp>
    </p:spTree>
    <p:extLst>
      <p:ext uri="{BB962C8B-B14F-4D97-AF65-F5344CB8AC3E}">
        <p14:creationId xmlns:p14="http://schemas.microsoft.com/office/powerpoint/2010/main" val="3464747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E87786-64F7-365C-E513-BB04E54601EA}"/>
              </a:ext>
            </a:extLst>
          </p:cNvPr>
          <p:cNvSpPr>
            <a:spLocks noGrp="1"/>
          </p:cNvSpPr>
          <p:nvPr>
            <p:ph type="title"/>
          </p:nvPr>
        </p:nvSpPr>
        <p:spPr>
          <a:xfrm>
            <a:off x="323850" y="285751"/>
            <a:ext cx="11544300" cy="1404938"/>
          </a:xfrm>
          <a:prstGeom prst="rect">
            <a:avLst/>
          </a:prstGeom>
        </p:spPr>
        <p:txBody>
          <a:bodyPr vert="horz" lIns="91440" tIns="45720" rIns="91440" bIns="45720" rtlCol="0" anchor="ctr">
            <a:normAutofit/>
          </a:bodyPr>
          <a:lstStyle/>
          <a:p>
            <a:r>
              <a:rPr lang="en-US" dirty="0"/>
              <a:t>Blank slide for customization</a:t>
            </a:r>
          </a:p>
        </p:txBody>
      </p:sp>
      <p:sp>
        <p:nvSpPr>
          <p:cNvPr id="3" name="Text Placeholder 2">
            <a:extLst>
              <a:ext uri="{FF2B5EF4-FFF2-40B4-BE49-F238E27FC236}">
                <a16:creationId xmlns:a16="http://schemas.microsoft.com/office/drawing/2014/main" id="{4865FC0C-CD27-5068-7D27-533B232AF283}"/>
              </a:ext>
            </a:extLst>
          </p:cNvPr>
          <p:cNvSpPr>
            <a:spLocks noGrp="1"/>
          </p:cNvSpPr>
          <p:nvPr>
            <p:ph type="body" idx="1"/>
          </p:nvPr>
        </p:nvSpPr>
        <p:spPr>
          <a:xfrm>
            <a:off x="323850" y="1825625"/>
            <a:ext cx="11544300" cy="4060825"/>
          </a:xfrm>
          <a:prstGeom prst="rect">
            <a:avLst/>
          </a:prstGeom>
        </p:spPr>
        <p:txBody>
          <a:bodyPr vert="horz" lIns="91440" tIns="45720" rIns="91440" bIns="45720" rtlCol="0">
            <a:normAutofit/>
          </a:bodyPr>
          <a:lstStyle/>
          <a:p>
            <a:pPr lvl="0"/>
            <a:r>
              <a:rPr lang="en-US" dirty="0"/>
              <a:t>Click to add text (</a:t>
            </a:r>
            <a:r>
              <a:rPr lang="en-US" dirty="0" err="1"/>
              <a:t>Ivyjournal</a:t>
            </a:r>
            <a:r>
              <a:rPr lang="en-US" dirty="0"/>
              <a:t> for Titles and body text, Indivisible for </a:t>
            </a:r>
            <a:r>
              <a:rPr lang="en-US" dirty="0" err="1"/>
              <a:t>subheaders</a:t>
            </a:r>
            <a:r>
              <a:rPr lang="en-US" dirty="0"/>
              <a: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Footer">
            <a:extLst>
              <a:ext uri="{FF2B5EF4-FFF2-40B4-BE49-F238E27FC236}">
                <a16:creationId xmlns:a16="http://schemas.microsoft.com/office/drawing/2014/main" id="{43B5569F-2C06-E9B3-9AEB-94D20052CA6D}"/>
              </a:ext>
            </a:extLst>
          </p:cNvPr>
          <p:cNvGrpSpPr>
            <a:grpSpLocks/>
          </p:cNvGrpSpPr>
          <p:nvPr/>
        </p:nvGrpSpPr>
        <p:grpSpPr>
          <a:xfrm>
            <a:off x="0" y="6199095"/>
            <a:ext cx="12192000" cy="658905"/>
            <a:chOff x="0" y="6199095"/>
            <a:chExt cx="12192000" cy="658905"/>
          </a:xfrm>
        </p:grpSpPr>
        <p:sp>
          <p:nvSpPr>
            <p:cNvPr id="9" name="Footer Bar">
              <a:extLst>
                <a:ext uri="{FF2B5EF4-FFF2-40B4-BE49-F238E27FC236}">
                  <a16:creationId xmlns:a16="http://schemas.microsoft.com/office/drawing/2014/main" id="{DE1FA49B-CE04-BB9D-8309-294F2C16FF5D}"/>
                </a:ext>
              </a:extLst>
            </p:cNvPr>
            <p:cNvSpPr>
              <a:spLocks/>
            </p:cNvSpPr>
            <p:nvPr/>
          </p:nvSpPr>
          <p:spPr>
            <a:xfrm>
              <a:off x="0" y="6199095"/>
              <a:ext cx="12192000" cy="658905"/>
            </a:xfrm>
            <a:prstGeom prst="rect">
              <a:avLst/>
            </a:prstGeom>
            <a:solidFill>
              <a:srgbClr val="0049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Website">
              <a:extLst>
                <a:ext uri="{FF2B5EF4-FFF2-40B4-BE49-F238E27FC236}">
                  <a16:creationId xmlns:a16="http://schemas.microsoft.com/office/drawing/2014/main" id="{6F3FEE7E-9E9A-CF86-B175-7CECCBCF27D9}"/>
                </a:ext>
              </a:extLst>
            </p:cNvPr>
            <p:cNvSpPr txBox="1">
              <a:spLocks/>
            </p:cNvSpPr>
            <p:nvPr/>
          </p:nvSpPr>
          <p:spPr>
            <a:xfrm>
              <a:off x="8439150" y="6394908"/>
              <a:ext cx="1614545" cy="261610"/>
            </a:xfrm>
            <a:prstGeom prst="rect">
              <a:avLst/>
            </a:prstGeom>
            <a:noFill/>
          </p:spPr>
          <p:txBody>
            <a:bodyPr wrap="none" rtlCol="0" anchor="ctr">
              <a:spAutoFit/>
            </a:bodyPr>
            <a:lstStyle/>
            <a:p>
              <a:pPr algn="r"/>
              <a:r>
                <a:rPr lang="en-US" sz="1100" b="1" i="0" dirty="0" err="1">
                  <a:solidFill>
                    <a:schemeClr val="bg1"/>
                  </a:solidFill>
                  <a:latin typeface="Indivisible SemiBold" panose="020B0503000000020004" pitchFamily="34" charset="77"/>
                </a:rPr>
                <a:t>www.DistrictGov.org</a:t>
              </a:r>
              <a:endParaRPr lang="en-US" sz="1100" b="1" i="0" dirty="0">
                <a:solidFill>
                  <a:schemeClr val="bg1"/>
                </a:solidFill>
                <a:latin typeface="Indivisible SemiBold" panose="020B0503000000020004" pitchFamily="34" charset="77"/>
              </a:endParaRPr>
            </a:p>
          </p:txBody>
        </p:sp>
        <p:sp>
          <p:nvSpPr>
            <p:cNvPr id="11" name="Pillars">
              <a:extLst>
                <a:ext uri="{FF2B5EF4-FFF2-40B4-BE49-F238E27FC236}">
                  <a16:creationId xmlns:a16="http://schemas.microsoft.com/office/drawing/2014/main" id="{E3A08334-CAA8-2F08-99CF-30C442BA584E}"/>
                </a:ext>
              </a:extLst>
            </p:cNvPr>
            <p:cNvSpPr txBox="1">
              <a:spLocks/>
            </p:cNvSpPr>
            <p:nvPr/>
          </p:nvSpPr>
          <p:spPr>
            <a:xfrm>
              <a:off x="3181350" y="6396190"/>
              <a:ext cx="4572000" cy="261610"/>
            </a:xfrm>
            <a:prstGeom prst="rect">
              <a:avLst/>
            </a:prstGeom>
            <a:noFill/>
          </p:spPr>
          <p:txBody>
            <a:bodyPr wrap="square" rtlCol="0" anchor="ctr">
              <a:spAutoFit/>
            </a:bodyPr>
            <a:lstStyle/>
            <a:p>
              <a:pPr algn="l"/>
              <a:r>
                <a:rPr lang="en-US" sz="1100" b="1" i="1" dirty="0">
                  <a:solidFill>
                    <a:schemeClr val="bg1"/>
                  </a:solidFill>
                  <a:effectLst/>
                  <a:latin typeface="Indivisible SemiBold" panose="020B0503000000020004" pitchFamily="34" charset="77"/>
                </a:rPr>
                <a:t>Hospitality</a:t>
              </a:r>
              <a:r>
                <a:rPr lang="en-US" sz="1100" b="1" i="0" dirty="0">
                  <a:solidFill>
                    <a:schemeClr val="bg1"/>
                  </a:solidFill>
                  <a:effectLst/>
                  <a:latin typeface="Indivisible SemiBold" panose="020B0503000000020004" pitchFamily="34" charset="77"/>
                </a:rPr>
                <a:t>  |  </a:t>
              </a:r>
              <a:r>
                <a:rPr lang="en-US" sz="1100" b="1" i="1" dirty="0">
                  <a:solidFill>
                    <a:schemeClr val="bg1"/>
                  </a:solidFill>
                  <a:effectLst/>
                  <a:latin typeface="Indivisible SemiBold" panose="020B0503000000020004" pitchFamily="34" charset="77"/>
                </a:rPr>
                <a:t>Stewardship</a:t>
              </a:r>
              <a:r>
                <a:rPr lang="en-US" sz="1100" b="1" i="0" dirty="0">
                  <a:solidFill>
                    <a:schemeClr val="bg1"/>
                  </a:solidFill>
                  <a:effectLst/>
                  <a:latin typeface="Indivisible SemiBold" panose="020B0503000000020004" pitchFamily="34" charset="77"/>
                </a:rPr>
                <a:t>  |  </a:t>
              </a:r>
              <a:r>
                <a:rPr lang="en-US" sz="1100" b="1" i="1" dirty="0">
                  <a:solidFill>
                    <a:schemeClr val="bg1"/>
                  </a:solidFill>
                  <a:effectLst/>
                  <a:latin typeface="Indivisible SemiBold" panose="020B0503000000020004" pitchFamily="34" charset="77"/>
                </a:rPr>
                <a:t>Innovation &amp; Creativity  </a:t>
              </a:r>
              <a:r>
                <a:rPr lang="en-US" sz="1100" b="1" i="0" dirty="0">
                  <a:solidFill>
                    <a:schemeClr val="bg1"/>
                  </a:solidFill>
                  <a:effectLst/>
                  <a:latin typeface="Indivisible SemiBold" panose="020B0503000000020004" pitchFamily="34" charset="77"/>
                </a:rPr>
                <a:t>|  </a:t>
              </a:r>
              <a:r>
                <a:rPr lang="en-US" sz="1100" b="1" i="1" dirty="0">
                  <a:solidFill>
                    <a:schemeClr val="bg1"/>
                  </a:solidFill>
                  <a:effectLst/>
                  <a:latin typeface="Indivisible SemiBold" panose="020B0503000000020004" pitchFamily="34" charset="77"/>
                </a:rPr>
                <a:t>Hard Work</a:t>
              </a:r>
            </a:p>
          </p:txBody>
        </p:sp>
        <p:pic>
          <p:nvPicPr>
            <p:cNvPr id="12" name="Logo">
              <a:extLst>
                <a:ext uri="{FF2B5EF4-FFF2-40B4-BE49-F238E27FC236}">
                  <a16:creationId xmlns:a16="http://schemas.microsoft.com/office/drawing/2014/main" id="{4EB98EAC-DA8B-F0C5-C622-1F93B5BAB87F}"/>
                </a:ext>
              </a:extLst>
            </p:cNvPr>
            <p:cNvPicPr>
              <a:picLocks noChangeAspect="1"/>
            </p:cNvPicPr>
            <p:nvPr/>
          </p:nvPicPr>
          <p:blipFill>
            <a:blip r:embed="rId13"/>
            <a:stretch>
              <a:fillRect/>
            </a:stretch>
          </p:blipFill>
          <p:spPr>
            <a:xfrm>
              <a:off x="625475" y="6311514"/>
              <a:ext cx="1754006" cy="428398"/>
            </a:xfrm>
            <a:prstGeom prst="rect">
              <a:avLst/>
            </a:prstGeom>
          </p:spPr>
        </p:pic>
      </p:grpSp>
      <p:sp>
        <p:nvSpPr>
          <p:cNvPr id="7" name="Website">
            <a:extLst>
              <a:ext uri="{FF2B5EF4-FFF2-40B4-BE49-F238E27FC236}">
                <a16:creationId xmlns:a16="http://schemas.microsoft.com/office/drawing/2014/main" id="{06B9BB01-CE17-71DA-0844-E8312AE019DB}"/>
              </a:ext>
            </a:extLst>
          </p:cNvPr>
          <p:cNvSpPr txBox="1">
            <a:spLocks/>
          </p:cNvSpPr>
          <p:nvPr/>
        </p:nvSpPr>
        <p:spPr>
          <a:xfrm>
            <a:off x="9933394" y="6396216"/>
            <a:ext cx="1754006" cy="261610"/>
          </a:xfrm>
          <a:prstGeom prst="rect">
            <a:avLst/>
          </a:prstGeom>
          <a:noFill/>
        </p:spPr>
        <p:txBody>
          <a:bodyPr wrap="square" rtlCol="0" anchor="ctr">
            <a:spAutoFit/>
          </a:bodyPr>
          <a:lstStyle/>
          <a:p>
            <a:pPr algn="r"/>
            <a:fld id="{7D12252D-7232-8749-8F32-879D1BDBA417}" type="datetime1">
              <a:rPr lang="en-US" sz="1100" b="1" i="1" smtClean="0">
                <a:solidFill>
                  <a:schemeClr val="bg1"/>
                </a:solidFill>
                <a:latin typeface="Indivisible SemiBold" panose="020B0503000000020004" pitchFamily="34" charset="77"/>
              </a:rPr>
              <a:t>1/28/2026</a:t>
            </a:fld>
            <a:r>
              <a:rPr lang="en-US" sz="1100" b="1" i="1" dirty="0">
                <a:solidFill>
                  <a:schemeClr val="bg1"/>
                </a:solidFill>
                <a:latin typeface="Indivisible SemiBold" panose="020B0503000000020004" pitchFamily="34" charset="77"/>
              </a:rPr>
              <a:t>  </a:t>
            </a:r>
            <a:r>
              <a:rPr lang="en-US" sz="1100" b="1" i="0" dirty="0">
                <a:solidFill>
                  <a:schemeClr val="bg1"/>
                </a:solidFill>
                <a:latin typeface="Indivisible SemiBold" panose="020B0503000000020004" pitchFamily="34" charset="77"/>
              </a:rPr>
              <a:t>|</a:t>
            </a:r>
            <a:r>
              <a:rPr lang="en-US" sz="1100" b="1" i="1" dirty="0">
                <a:solidFill>
                  <a:schemeClr val="bg1"/>
                </a:solidFill>
                <a:latin typeface="Indivisible SemiBold" panose="020B0503000000020004" pitchFamily="34" charset="77"/>
              </a:rPr>
              <a:t>  </a:t>
            </a:r>
            <a:fld id="{4AF4F81F-2B88-9940-BEDE-4171BB785622}" type="slidenum">
              <a:rPr lang="en-US" sz="1100" b="1" i="1" smtClean="0">
                <a:solidFill>
                  <a:schemeClr val="bg1"/>
                </a:solidFill>
                <a:latin typeface="Indivisible SemiBold" panose="020B0503000000020004" pitchFamily="34" charset="77"/>
              </a:rPr>
              <a:t>‹#›</a:t>
            </a:fld>
            <a:endParaRPr lang="en-US" sz="1100" b="1" i="1" dirty="0">
              <a:solidFill>
                <a:schemeClr val="bg1"/>
              </a:solidFill>
              <a:latin typeface="Indivisible SemiBold" panose="020B0503000000020004" pitchFamily="34" charset="77"/>
            </a:endParaRPr>
          </a:p>
        </p:txBody>
      </p:sp>
    </p:spTree>
    <p:extLst>
      <p:ext uri="{BB962C8B-B14F-4D97-AF65-F5344CB8AC3E}">
        <p14:creationId xmlns:p14="http://schemas.microsoft.com/office/powerpoint/2010/main" val="2481227354"/>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7" r:id="rId3"/>
    <p:sldLayoutId id="2147483658" r:id="rId4"/>
    <p:sldLayoutId id="2147483653" r:id="rId5"/>
    <p:sldLayoutId id="2147483654" r:id="rId6"/>
    <p:sldLayoutId id="2147483655" r:id="rId7"/>
    <p:sldLayoutId id="2147483656" r:id="rId8"/>
    <p:sldLayoutId id="2147483651" r:id="rId9"/>
    <p:sldLayoutId id="2147483659" r:id="rId10"/>
    <p:sldLayoutId id="2147483650" r:id="rId11"/>
  </p:sldLayoutIdLst>
  <p:hf hdr="0" ftr="0"/>
  <p:txStyles>
    <p:titleStyle>
      <a:lvl1pPr algn="l" defTabSz="914400" rtl="0" eaLnBrk="1" latinLnBrk="0" hangingPunct="1">
        <a:lnSpc>
          <a:spcPct val="90000"/>
        </a:lnSpc>
        <a:spcBef>
          <a:spcPct val="0"/>
        </a:spcBef>
        <a:buNone/>
        <a:defRPr sz="4000" b="1" i="0" kern="1200">
          <a:solidFill>
            <a:srgbClr val="00492C"/>
          </a:solidFill>
          <a:latin typeface="IvyJournal" panose="020B0404020101010102" pitchFamily="34" charset="0"/>
          <a:ea typeface="+mj-ea"/>
          <a:cs typeface="IvyJournal" panose="020B0404020101010102"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vyJournal" panose="020B0404020101010102" pitchFamily="34" charset="0"/>
          <a:ea typeface="+mn-ea"/>
          <a:cs typeface="IvyJournal" panose="020B0404020101010102"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vyJournal" panose="020B0404020101010102" pitchFamily="34" charset="0"/>
          <a:ea typeface="+mn-ea"/>
          <a:cs typeface="IvyJournal" panose="020B0404020101010102"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vyJournal" panose="020B0404020101010102" pitchFamily="34" charset="0"/>
          <a:ea typeface="+mn-ea"/>
          <a:cs typeface="IvyJournal" panose="020B0404020101010102"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vyJournal" panose="020B0404020101010102" pitchFamily="34" charset="0"/>
          <a:ea typeface="+mn-ea"/>
          <a:cs typeface="IvyJournal" panose="020B0404020101010102"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vyJournal" panose="020B0404020101010102" pitchFamily="34" charset="0"/>
          <a:ea typeface="+mn-ea"/>
          <a:cs typeface="IvyJournal" panose="020B0404020101010102"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76">
          <p15:clr>
            <a:srgbClr val="F26B43"/>
          </p15:clr>
        </p15:guide>
        <p15:guide id="2" pos="204">
          <p15:clr>
            <a:srgbClr val="F26B43"/>
          </p15:clr>
        </p15:guide>
        <p15:guide id="3" orient="horz" pos="180">
          <p15:clr>
            <a:srgbClr val="F26B43"/>
          </p15:clr>
        </p15:guide>
        <p15:guide id="4" orient="horz" pos="37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776A7B3-2F85-60FB-F4E3-C35A67D6D77F}"/>
              </a:ext>
            </a:extLst>
          </p:cNvPr>
          <p:cNvSpPr>
            <a:spLocks noGrp="1"/>
          </p:cNvSpPr>
          <p:nvPr>
            <p:ph type="subTitle" idx="1"/>
          </p:nvPr>
        </p:nvSpPr>
        <p:spPr/>
        <p:txBody>
          <a:bodyPr>
            <a:normAutofit fontScale="92500" lnSpcReduction="10000"/>
          </a:bodyPr>
          <a:lstStyle/>
          <a:p>
            <a:pPr algn="ctr"/>
            <a:r>
              <a:rPr lang="en-US" dirty="0"/>
              <a:t>The Villages Public Safety Department is committed to the safety of our community through the delivery of emergency services, fire prevention,  and education. We will safeguard life, property and the environment. </a:t>
            </a:r>
          </a:p>
        </p:txBody>
      </p:sp>
      <p:sp>
        <p:nvSpPr>
          <p:cNvPr id="4" name="Text Placeholder 3">
            <a:extLst>
              <a:ext uri="{FF2B5EF4-FFF2-40B4-BE49-F238E27FC236}">
                <a16:creationId xmlns:a16="http://schemas.microsoft.com/office/drawing/2014/main" id="{0759F46E-8E7D-4E2A-3E2E-DD01B4204A4D}"/>
              </a:ext>
            </a:extLst>
          </p:cNvPr>
          <p:cNvSpPr>
            <a:spLocks noGrp="1"/>
          </p:cNvSpPr>
          <p:nvPr>
            <p:ph type="body" sz="quarter" idx="14"/>
          </p:nvPr>
        </p:nvSpPr>
        <p:spPr/>
        <p:txBody>
          <a:bodyPr/>
          <a:lstStyle/>
          <a:p>
            <a:pPr algn="ctr"/>
            <a:r>
              <a:rPr lang="en-US" dirty="0"/>
              <a:t>In case of emergency dial 9-1-1</a:t>
            </a:r>
          </a:p>
        </p:txBody>
      </p:sp>
      <p:sp>
        <p:nvSpPr>
          <p:cNvPr id="5" name="Title 4">
            <a:extLst>
              <a:ext uri="{FF2B5EF4-FFF2-40B4-BE49-F238E27FC236}">
                <a16:creationId xmlns:a16="http://schemas.microsoft.com/office/drawing/2014/main" id="{2DBB4E64-D77E-4AE0-530A-93898A797013}"/>
              </a:ext>
            </a:extLst>
          </p:cNvPr>
          <p:cNvSpPr>
            <a:spLocks noGrp="1"/>
          </p:cNvSpPr>
          <p:nvPr>
            <p:ph type="ctrTitle"/>
          </p:nvPr>
        </p:nvSpPr>
        <p:spPr>
          <a:xfrm>
            <a:off x="451555" y="914404"/>
            <a:ext cx="2758075" cy="3886200"/>
          </a:xfrm>
        </p:spPr>
        <p:txBody>
          <a:bodyPr>
            <a:normAutofit fontScale="90000"/>
          </a:bodyPr>
          <a:lstStyle/>
          <a:p>
            <a:pPr algn="ctr">
              <a:lnSpc>
                <a:spcPct val="90000"/>
              </a:lnSpc>
              <a:spcBef>
                <a:spcPct val="0"/>
              </a:spcBef>
              <a:spcAft>
                <a:spcPts val="450"/>
              </a:spcAft>
              <a:tabLst>
                <a:tab pos="2228850" algn="ctr"/>
                <a:tab pos="4457700" algn="r"/>
              </a:tabLst>
            </a:pPr>
            <a:r>
              <a:rPr lang="en-US" sz="3600" dirty="0">
                <a:latin typeface="IvyJournal" panose="020B0404020101010102"/>
                <a:cs typeface="Times New Roman" panose="02020603050405020304" pitchFamily="18" charset="0"/>
              </a:rPr>
              <a:t>VCCDD</a:t>
            </a:r>
            <a:br>
              <a:rPr lang="en-US" sz="3600" b="1" dirty="0">
                <a:latin typeface="IvyJournal" panose="020B0404020101010102"/>
                <a:ea typeface="+mj-ea"/>
                <a:cs typeface="Times New Roman" panose="02020603050405020304" pitchFamily="18" charset="0"/>
              </a:rPr>
            </a:br>
            <a:r>
              <a:rPr lang="en-US" sz="3600" b="1" dirty="0">
                <a:latin typeface="IvyJournal" panose="020B0404020101010102"/>
                <a:ea typeface="+mj-ea"/>
                <a:cs typeface="Times New Roman" panose="02020603050405020304" pitchFamily="18" charset="0"/>
              </a:rPr>
              <a:t>Monthly Report</a:t>
            </a:r>
            <a:br>
              <a:rPr lang="en-US" sz="3600" b="1" dirty="0">
                <a:latin typeface="IvyJournal" panose="020B0404020101010102"/>
                <a:ea typeface="+mj-ea"/>
                <a:cs typeface="Times New Roman" panose="02020603050405020304" pitchFamily="18" charset="0"/>
              </a:rPr>
            </a:br>
            <a:br>
              <a:rPr lang="en-US" sz="3600" b="1" dirty="0">
                <a:latin typeface="IvyJournal" panose="020B0404020101010102"/>
                <a:ea typeface="+mj-ea"/>
                <a:cs typeface="Times New Roman" panose="02020603050405020304" pitchFamily="18" charset="0"/>
              </a:rPr>
            </a:br>
            <a:r>
              <a:rPr lang="en-US" sz="3600" b="1" dirty="0">
                <a:latin typeface="IvyJournal" panose="020B0404020101010102"/>
                <a:ea typeface="+mj-ea"/>
                <a:cs typeface="Times New Roman" panose="02020603050405020304" pitchFamily="18" charset="0"/>
              </a:rPr>
              <a:t>January 2026</a:t>
            </a:r>
            <a:br>
              <a:rPr lang="en-US" sz="3600" b="1" dirty="0">
                <a:latin typeface="IvyJournal" panose="020B0404020101010102"/>
                <a:ea typeface="+mj-ea"/>
                <a:cs typeface="Times New Roman" panose="02020603050405020304" pitchFamily="18" charset="0"/>
              </a:rPr>
            </a:br>
            <a:br>
              <a:rPr lang="en-US" sz="3600" b="1" dirty="0">
                <a:latin typeface="IvyJournal" panose="020B0404020101010102"/>
                <a:ea typeface="+mj-ea"/>
                <a:cs typeface="Times New Roman" panose="02020603050405020304" pitchFamily="18" charset="0"/>
              </a:rPr>
            </a:br>
            <a:r>
              <a:rPr lang="en-US" sz="3600" b="1" dirty="0">
                <a:latin typeface="IvyJournal" panose="020B0404020101010102"/>
                <a:ea typeface="+mj-ea"/>
                <a:cs typeface="Times New Roman" panose="02020603050405020304" pitchFamily="18" charset="0"/>
              </a:rPr>
              <a:t>Fire Chief       Brian Twiss</a:t>
            </a:r>
            <a:br>
              <a:rPr lang="en-US" sz="2800" b="1" dirty="0">
                <a:solidFill>
                  <a:srgbClr val="7A0306"/>
                </a:solidFill>
                <a:latin typeface="IvyJournal" panose="020B0404020101010102"/>
                <a:ea typeface="+mj-ea"/>
                <a:cs typeface="Times New Roman" panose="02020603050405020304" pitchFamily="18" charset="0"/>
              </a:rPr>
            </a:br>
            <a:endParaRPr lang="en-US" dirty="0"/>
          </a:p>
        </p:txBody>
      </p:sp>
      <p:pic>
        <p:nvPicPr>
          <p:cNvPr id="20" name="Picture Placeholder 19">
            <a:extLst>
              <a:ext uri="{FF2B5EF4-FFF2-40B4-BE49-F238E27FC236}">
                <a16:creationId xmlns:a16="http://schemas.microsoft.com/office/drawing/2014/main" id="{608B47C7-4421-ED25-9342-76E5D27912AE}"/>
              </a:ext>
            </a:extLst>
          </p:cNvPr>
          <p:cNvPicPr>
            <a:picLocks noGrp="1" noChangeAspect="1"/>
          </p:cNvPicPr>
          <p:nvPr>
            <p:ph type="pic" sz="quarter" idx="13"/>
          </p:nvPr>
        </p:nvPicPr>
        <p:blipFill>
          <a:blip r:embed="rId2"/>
          <a:srcRect t="4784" b="4784"/>
          <a:stretch/>
        </p:blipFill>
        <p:spPr>
          <a:prstGeom prst="roundRect">
            <a:avLst>
              <a:gd name="adj" fmla="val 2817"/>
            </a:avLst>
          </a:prstGeom>
          <a:effectLst>
            <a:softEdge rad="0"/>
          </a:effectLst>
        </p:spPr>
      </p:pic>
    </p:spTree>
    <p:extLst>
      <p:ext uri="{BB962C8B-B14F-4D97-AF65-F5344CB8AC3E}">
        <p14:creationId xmlns:p14="http://schemas.microsoft.com/office/powerpoint/2010/main" val="293744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E062255-7BDA-B8CF-3ED9-D8CC7D247D6C}"/>
              </a:ext>
            </a:extLst>
          </p:cNvPr>
          <p:cNvSpPr>
            <a:spLocks noGrp="1"/>
          </p:cNvSpPr>
          <p:nvPr>
            <p:ph type="body" sz="quarter" idx="18"/>
          </p:nvPr>
        </p:nvSpPr>
        <p:spPr/>
        <p:txBody>
          <a:bodyPr>
            <a:normAutofit fontScale="92500" lnSpcReduction="10000"/>
          </a:bodyPr>
          <a:lstStyle/>
          <a:p>
            <a:pPr algn="ctr"/>
            <a:r>
              <a:rPr lang="en-US" dirty="0"/>
              <a:t>The Villages Public Safety Department is committed to the safety of our community through the delivery of emergency services, fire prevention,  and education. We will safeguard life, property and the environment. </a:t>
            </a:r>
          </a:p>
          <a:p>
            <a:endParaRPr lang="en-US" dirty="0"/>
          </a:p>
        </p:txBody>
      </p:sp>
      <p:sp>
        <p:nvSpPr>
          <p:cNvPr id="9" name="Text Placeholder 8">
            <a:extLst>
              <a:ext uri="{FF2B5EF4-FFF2-40B4-BE49-F238E27FC236}">
                <a16:creationId xmlns:a16="http://schemas.microsoft.com/office/drawing/2014/main" id="{22AC46C5-AFB5-5B2B-29EC-D911C190A41A}"/>
              </a:ext>
            </a:extLst>
          </p:cNvPr>
          <p:cNvSpPr>
            <a:spLocks noGrp="1"/>
          </p:cNvSpPr>
          <p:nvPr>
            <p:ph type="body" sz="quarter" idx="19"/>
          </p:nvPr>
        </p:nvSpPr>
        <p:spPr/>
        <p:txBody>
          <a:bodyPr/>
          <a:lstStyle/>
          <a:p>
            <a:pPr algn="ctr"/>
            <a:r>
              <a:rPr lang="en-US" dirty="0"/>
              <a:t>In case of emergency dial 9-1-1</a:t>
            </a:r>
          </a:p>
          <a:p>
            <a:endParaRPr lang="en-US" dirty="0"/>
          </a:p>
        </p:txBody>
      </p:sp>
      <p:sp>
        <p:nvSpPr>
          <p:cNvPr id="13" name="Title 12">
            <a:extLst>
              <a:ext uri="{FF2B5EF4-FFF2-40B4-BE49-F238E27FC236}">
                <a16:creationId xmlns:a16="http://schemas.microsoft.com/office/drawing/2014/main" id="{633BB496-079B-B829-2A1A-95344559025D}"/>
              </a:ext>
            </a:extLst>
          </p:cNvPr>
          <p:cNvSpPr>
            <a:spLocks noGrp="1"/>
          </p:cNvSpPr>
          <p:nvPr>
            <p:ph type="ctrTitle"/>
          </p:nvPr>
        </p:nvSpPr>
        <p:spPr>
          <a:xfrm>
            <a:off x="480425" y="347851"/>
            <a:ext cx="2758075" cy="914400"/>
          </a:xfrm>
        </p:spPr>
        <p:txBody>
          <a:bodyPr>
            <a:noAutofit/>
          </a:bodyPr>
          <a:lstStyle/>
          <a:p>
            <a:pPr algn="ctr"/>
            <a:r>
              <a:rPr lang="en-US" dirty="0"/>
              <a:t>Ambulance Response Statistics</a:t>
            </a:r>
          </a:p>
        </p:txBody>
      </p:sp>
      <p:sp>
        <p:nvSpPr>
          <p:cNvPr id="19" name="TextBox 18">
            <a:extLst>
              <a:ext uri="{FF2B5EF4-FFF2-40B4-BE49-F238E27FC236}">
                <a16:creationId xmlns:a16="http://schemas.microsoft.com/office/drawing/2014/main" id="{62A31EDE-CAA0-87B8-0485-77426852AE91}"/>
              </a:ext>
            </a:extLst>
          </p:cNvPr>
          <p:cNvSpPr txBox="1"/>
          <p:nvPr/>
        </p:nvSpPr>
        <p:spPr>
          <a:xfrm>
            <a:off x="511419" y="1907757"/>
            <a:ext cx="2647363" cy="1938992"/>
          </a:xfrm>
          <a:prstGeom prst="rect">
            <a:avLst/>
          </a:prstGeom>
          <a:noFill/>
        </p:spPr>
        <p:txBody>
          <a:bodyPr wrap="square">
            <a:spAutoFit/>
          </a:bodyPr>
          <a:lstStyle/>
          <a:p>
            <a:pPr algn="ctr"/>
            <a:r>
              <a:rPr lang="en-US" sz="2400" b="1" dirty="0">
                <a:solidFill>
                  <a:schemeClr val="bg1"/>
                </a:solidFill>
                <a:latin typeface="IvyJournal" panose="020B0404020101010102"/>
              </a:rPr>
              <a:t>December 2025 &amp; Fiscal Year to Date Ambulance Response Statistics </a:t>
            </a:r>
            <a:endParaRPr lang="en-US" dirty="0">
              <a:solidFill>
                <a:schemeClr val="bg1"/>
              </a:solidFill>
            </a:endParaRPr>
          </a:p>
        </p:txBody>
      </p:sp>
      <p:sp>
        <p:nvSpPr>
          <p:cNvPr id="3" name="TextBox 2">
            <a:extLst>
              <a:ext uri="{FF2B5EF4-FFF2-40B4-BE49-F238E27FC236}">
                <a16:creationId xmlns:a16="http://schemas.microsoft.com/office/drawing/2014/main" id="{1881592C-3556-EBE3-0C90-5B5D9E20152B}"/>
              </a:ext>
            </a:extLst>
          </p:cNvPr>
          <p:cNvSpPr txBox="1"/>
          <p:nvPr/>
        </p:nvSpPr>
        <p:spPr>
          <a:xfrm>
            <a:off x="3448568" y="661262"/>
            <a:ext cx="8507804" cy="3139321"/>
          </a:xfrm>
          <a:prstGeom prst="rect">
            <a:avLst/>
          </a:prstGeom>
          <a:noFill/>
        </p:spPr>
        <p:txBody>
          <a:bodyPr wrap="square">
            <a:spAutoFit/>
          </a:bodyPr>
          <a:lstStyle/>
          <a:p>
            <a:pPr algn="ctr"/>
            <a:r>
              <a:rPr lang="en-US" b="1" u="sng" dirty="0"/>
              <a:t>December 2025:</a:t>
            </a:r>
            <a:endParaRPr lang="en-US" dirty="0"/>
          </a:p>
          <a:p>
            <a:pPr algn="ctr" fontAlgn="base"/>
            <a:r>
              <a:rPr lang="en-US" dirty="0"/>
              <a:t>Critical/High Acuity Average Response Time = 7.4 minutes</a:t>
            </a:r>
          </a:p>
          <a:p>
            <a:pPr algn="ctr" fontAlgn="base"/>
            <a:r>
              <a:rPr lang="en-US" dirty="0"/>
              <a:t>Moderate/Low Acuity Average Response Time = 7.7 minutes</a:t>
            </a:r>
          </a:p>
          <a:p>
            <a:pPr algn="ctr" fontAlgn="base"/>
            <a:r>
              <a:rPr lang="en-US" dirty="0"/>
              <a:t>Total Transports = 1,622</a:t>
            </a:r>
          </a:p>
          <a:p>
            <a:pPr algn="ctr"/>
            <a:r>
              <a:rPr lang="en-US" b="1" u="sng" dirty="0"/>
              <a:t>Fiscal Year to Date:</a:t>
            </a:r>
            <a:endParaRPr lang="en-US" dirty="0"/>
          </a:p>
          <a:p>
            <a:pPr algn="ctr"/>
            <a:r>
              <a:rPr lang="en-US" dirty="0"/>
              <a:t>Critical/High Acuity Average Response Time = 7.4 minutes</a:t>
            </a:r>
          </a:p>
          <a:p>
            <a:pPr algn="ctr" fontAlgn="base"/>
            <a:r>
              <a:rPr lang="en-US" dirty="0"/>
              <a:t>Moderate/Low Acuity Average Response Time = 7.7 minutes</a:t>
            </a:r>
          </a:p>
          <a:p>
            <a:pPr algn="ctr" fontAlgn="base"/>
            <a:r>
              <a:rPr lang="en-US" dirty="0"/>
              <a:t>Total Transports = 4,603</a:t>
            </a:r>
          </a:p>
          <a:p>
            <a:pPr algn="ctr" fontAlgn="base"/>
            <a:endParaRPr lang="en-US" dirty="0"/>
          </a:p>
          <a:p>
            <a:pPr lvl="0" algn="ctr"/>
            <a:endParaRPr lang="en-US" dirty="0"/>
          </a:p>
          <a:p>
            <a:pPr algn="ctr"/>
            <a:r>
              <a:rPr lang="en-US" sz="1800" dirty="0">
                <a:effectLst/>
                <a:latin typeface="Aptos" panose="020B0004020202020204" pitchFamily="34" charset="0"/>
                <a:ea typeface="Aptos" panose="020B0004020202020204" pitchFamily="34" charset="0"/>
                <a:cs typeface="Aptos" panose="020B0004020202020204" pitchFamily="34" charset="0"/>
              </a:rPr>
              <a:t> </a:t>
            </a:r>
          </a:p>
        </p:txBody>
      </p:sp>
      <p:pic>
        <p:nvPicPr>
          <p:cNvPr id="2" name="Picture 1" descr="A row of red trucks&#10;&#10;AI-generated content may be incorrect.">
            <a:extLst>
              <a:ext uri="{FF2B5EF4-FFF2-40B4-BE49-F238E27FC236}">
                <a16:creationId xmlns:a16="http://schemas.microsoft.com/office/drawing/2014/main" id="{B389024B-6AA3-5D7D-0ADF-84102AD89A82}"/>
              </a:ext>
            </a:extLst>
          </p:cNvPr>
          <p:cNvPicPr>
            <a:picLocks noChangeAspect="1"/>
          </p:cNvPicPr>
          <p:nvPr/>
        </p:nvPicPr>
        <p:blipFill>
          <a:blip r:embed="rId2"/>
          <a:stretch>
            <a:fillRect/>
          </a:stretch>
        </p:blipFill>
        <p:spPr>
          <a:xfrm>
            <a:off x="4730670" y="3210173"/>
            <a:ext cx="5943600" cy="2725420"/>
          </a:xfrm>
          <a:prstGeom prst="rect">
            <a:avLst/>
          </a:prstGeom>
        </p:spPr>
      </p:pic>
    </p:spTree>
    <p:extLst>
      <p:ext uri="{BB962C8B-B14F-4D97-AF65-F5344CB8AC3E}">
        <p14:creationId xmlns:p14="http://schemas.microsoft.com/office/powerpoint/2010/main" val="834991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FC0C2-5A70-EDF5-EBB5-99D24596966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AA0BD50B-E455-C633-2A57-737052FC9F06}"/>
              </a:ext>
            </a:extLst>
          </p:cNvPr>
          <p:cNvSpPr>
            <a:spLocks noGrp="1"/>
          </p:cNvSpPr>
          <p:nvPr>
            <p:ph type="body" sz="quarter" idx="18"/>
          </p:nvPr>
        </p:nvSpPr>
        <p:spPr>
          <a:xfrm>
            <a:off x="480426" y="5253582"/>
            <a:ext cx="2700925" cy="685778"/>
          </a:xfrm>
        </p:spPr>
        <p:txBody>
          <a:bodyPr>
            <a:normAutofit fontScale="92500" lnSpcReduction="10000"/>
          </a:bodyPr>
          <a:lstStyle/>
          <a:p>
            <a:pPr algn="ctr"/>
            <a:r>
              <a:rPr lang="en-US" dirty="0"/>
              <a:t>The Villages Public Safety Department is committed to the safety of our community through the delivery of emergency services, fire prevention,  and education. We will safeguard life, property and the environment. </a:t>
            </a:r>
          </a:p>
          <a:p>
            <a:endParaRPr lang="en-US" dirty="0"/>
          </a:p>
        </p:txBody>
      </p:sp>
      <p:sp>
        <p:nvSpPr>
          <p:cNvPr id="9" name="Text Placeholder 8">
            <a:extLst>
              <a:ext uri="{FF2B5EF4-FFF2-40B4-BE49-F238E27FC236}">
                <a16:creationId xmlns:a16="http://schemas.microsoft.com/office/drawing/2014/main" id="{2A453807-9D29-840B-511C-DCA9684DC28C}"/>
              </a:ext>
            </a:extLst>
          </p:cNvPr>
          <p:cNvSpPr>
            <a:spLocks noGrp="1"/>
          </p:cNvSpPr>
          <p:nvPr>
            <p:ph type="body" sz="quarter" idx="19"/>
          </p:nvPr>
        </p:nvSpPr>
        <p:spPr>
          <a:xfrm>
            <a:off x="480426" y="5098444"/>
            <a:ext cx="2700337" cy="276816"/>
          </a:xfrm>
        </p:spPr>
        <p:txBody>
          <a:bodyPr/>
          <a:lstStyle/>
          <a:p>
            <a:pPr algn="ctr"/>
            <a:r>
              <a:rPr lang="en-US" dirty="0"/>
              <a:t>In case of emergency dial 9-1-1</a:t>
            </a:r>
          </a:p>
          <a:p>
            <a:endParaRPr lang="en-US" dirty="0"/>
          </a:p>
        </p:txBody>
      </p:sp>
      <p:sp>
        <p:nvSpPr>
          <p:cNvPr id="13" name="Title 12">
            <a:extLst>
              <a:ext uri="{FF2B5EF4-FFF2-40B4-BE49-F238E27FC236}">
                <a16:creationId xmlns:a16="http://schemas.microsoft.com/office/drawing/2014/main" id="{56319D35-76C4-D488-D5B1-A0665328D482}"/>
              </a:ext>
            </a:extLst>
          </p:cNvPr>
          <p:cNvSpPr>
            <a:spLocks noGrp="1"/>
          </p:cNvSpPr>
          <p:nvPr>
            <p:ph type="ctrTitle"/>
          </p:nvPr>
        </p:nvSpPr>
        <p:spPr>
          <a:xfrm>
            <a:off x="501611" y="406757"/>
            <a:ext cx="2758075" cy="914400"/>
          </a:xfrm>
        </p:spPr>
        <p:txBody>
          <a:bodyPr>
            <a:normAutofit fontScale="90000"/>
          </a:bodyPr>
          <a:lstStyle/>
          <a:p>
            <a:pPr algn="ctr"/>
            <a:r>
              <a:rPr lang="en-US" dirty="0"/>
              <a:t>Mobile Stroke Treatment Unit (MSTU)</a:t>
            </a:r>
          </a:p>
        </p:txBody>
      </p:sp>
      <p:sp>
        <p:nvSpPr>
          <p:cNvPr id="3" name="TextBox 2">
            <a:extLst>
              <a:ext uri="{FF2B5EF4-FFF2-40B4-BE49-F238E27FC236}">
                <a16:creationId xmlns:a16="http://schemas.microsoft.com/office/drawing/2014/main" id="{E750CC9C-FD23-0E2E-6F90-E4E214C98FA7}"/>
              </a:ext>
            </a:extLst>
          </p:cNvPr>
          <p:cNvSpPr txBox="1"/>
          <p:nvPr/>
        </p:nvSpPr>
        <p:spPr>
          <a:xfrm>
            <a:off x="3459538" y="121624"/>
            <a:ext cx="8307977" cy="646331"/>
          </a:xfrm>
          <a:prstGeom prst="rect">
            <a:avLst/>
          </a:prstGeom>
          <a:noFill/>
        </p:spPr>
        <p:txBody>
          <a:bodyPr wrap="square">
            <a:spAutoFit/>
          </a:bodyPr>
          <a:lstStyle/>
          <a:p>
            <a:pPr lvl="0"/>
            <a:endParaRPr lang="en-US" b="1" dirty="0"/>
          </a:p>
          <a:p>
            <a:pPr algn="ctr"/>
            <a:r>
              <a:rPr lang="en-US" sz="1800" dirty="0">
                <a:effectLst/>
                <a:latin typeface="Aptos" panose="020B0004020202020204" pitchFamily="34" charset="0"/>
                <a:ea typeface="Aptos" panose="020B0004020202020204" pitchFamily="34" charset="0"/>
                <a:cs typeface="Aptos" panose="020B0004020202020204" pitchFamily="34" charset="0"/>
              </a:rPr>
              <a:t> </a:t>
            </a:r>
          </a:p>
        </p:txBody>
      </p:sp>
      <p:sp>
        <p:nvSpPr>
          <p:cNvPr id="7" name="TextBox 6">
            <a:extLst>
              <a:ext uri="{FF2B5EF4-FFF2-40B4-BE49-F238E27FC236}">
                <a16:creationId xmlns:a16="http://schemas.microsoft.com/office/drawing/2014/main" id="{D8731EF8-C87F-55DF-0F4A-F9624D7CA909}"/>
              </a:ext>
            </a:extLst>
          </p:cNvPr>
          <p:cNvSpPr txBox="1"/>
          <p:nvPr/>
        </p:nvSpPr>
        <p:spPr>
          <a:xfrm>
            <a:off x="295739" y="1593502"/>
            <a:ext cx="3365244" cy="1169551"/>
          </a:xfrm>
          <a:prstGeom prst="rect">
            <a:avLst/>
          </a:prstGeom>
          <a:noFill/>
        </p:spPr>
        <p:txBody>
          <a:bodyPr wrap="square">
            <a:spAutoFit/>
          </a:bodyPr>
          <a:lstStyle/>
          <a:p>
            <a:r>
              <a:rPr lang="en-US" sz="1400" b="1" u="sng" dirty="0">
                <a:solidFill>
                  <a:schemeClr val="bg1"/>
                </a:solidFill>
              </a:rPr>
              <a:t>Total Calls – 98</a:t>
            </a:r>
          </a:p>
          <a:p>
            <a:pPr marL="285750" indent="-285750">
              <a:buFont typeface="Arial" panose="020B0604020202020204" pitchFamily="34" charset="0"/>
              <a:buChar char="•"/>
            </a:pPr>
            <a:r>
              <a:rPr lang="en-US" sz="1400" dirty="0">
                <a:solidFill>
                  <a:schemeClr val="bg1"/>
                </a:solidFill>
              </a:rPr>
              <a:t>Admitted to the MSTU – 42</a:t>
            </a:r>
          </a:p>
          <a:p>
            <a:pPr marL="285750" indent="-285750">
              <a:buFont typeface="Arial" panose="020B0604020202020204" pitchFamily="34" charset="0"/>
              <a:buChar char="•"/>
            </a:pPr>
            <a:r>
              <a:rPr lang="en-US" sz="1400" dirty="0">
                <a:solidFill>
                  <a:schemeClr val="bg1"/>
                </a:solidFill>
              </a:rPr>
              <a:t>Cancelled On Scene - 23</a:t>
            </a:r>
          </a:p>
          <a:p>
            <a:pPr marL="285750" indent="-285750">
              <a:buFont typeface="Arial" panose="020B0604020202020204" pitchFamily="34" charset="0"/>
              <a:buChar char="•"/>
            </a:pPr>
            <a:r>
              <a:rPr lang="en-US" sz="1400" dirty="0">
                <a:solidFill>
                  <a:schemeClr val="bg1"/>
                </a:solidFill>
              </a:rPr>
              <a:t>Cancelled Enroute – 29</a:t>
            </a:r>
          </a:p>
          <a:p>
            <a:pPr marL="285750" indent="-285750">
              <a:buFont typeface="Arial" panose="020B0604020202020204" pitchFamily="34" charset="0"/>
              <a:buChar char="•"/>
            </a:pPr>
            <a:r>
              <a:rPr lang="en-US" sz="1400" dirty="0">
                <a:solidFill>
                  <a:schemeClr val="bg1"/>
                </a:solidFill>
              </a:rPr>
              <a:t>Missed Dispatches – 4</a:t>
            </a:r>
          </a:p>
        </p:txBody>
      </p:sp>
      <p:sp>
        <p:nvSpPr>
          <p:cNvPr id="11" name="TextBox 10">
            <a:extLst>
              <a:ext uri="{FF2B5EF4-FFF2-40B4-BE49-F238E27FC236}">
                <a16:creationId xmlns:a16="http://schemas.microsoft.com/office/drawing/2014/main" id="{FDAE47D9-1F55-2A55-163B-0BE9F4DF502E}"/>
              </a:ext>
            </a:extLst>
          </p:cNvPr>
          <p:cNvSpPr txBox="1"/>
          <p:nvPr/>
        </p:nvSpPr>
        <p:spPr>
          <a:xfrm>
            <a:off x="295739" y="3100377"/>
            <a:ext cx="3259686" cy="1815882"/>
          </a:xfrm>
          <a:prstGeom prst="rect">
            <a:avLst/>
          </a:prstGeom>
          <a:noFill/>
        </p:spPr>
        <p:txBody>
          <a:bodyPr wrap="square">
            <a:spAutoFit/>
          </a:bodyPr>
          <a:lstStyle/>
          <a:p>
            <a:r>
              <a:rPr lang="en-US" sz="1400" b="1" u="sng" dirty="0">
                <a:solidFill>
                  <a:schemeClr val="bg1"/>
                </a:solidFill>
              </a:rPr>
              <a:t>Total Acute Interventions – 7</a:t>
            </a:r>
          </a:p>
          <a:p>
            <a:pPr marL="285750" indent="-285750">
              <a:buFont typeface="Arial" panose="020B0604020202020204" pitchFamily="34" charset="0"/>
              <a:buChar char="•"/>
            </a:pPr>
            <a:r>
              <a:rPr lang="en-US" sz="1400" dirty="0">
                <a:solidFill>
                  <a:schemeClr val="bg1"/>
                </a:solidFill>
              </a:rPr>
              <a:t>Anticonvulsants – 1</a:t>
            </a:r>
          </a:p>
          <a:p>
            <a:pPr marL="285750" indent="-285750">
              <a:buFont typeface="Arial" panose="020B0604020202020204" pitchFamily="34" charset="0"/>
              <a:buChar char="•"/>
            </a:pPr>
            <a:r>
              <a:rPr lang="en-US" sz="1400" dirty="0">
                <a:solidFill>
                  <a:schemeClr val="bg1"/>
                </a:solidFill>
              </a:rPr>
              <a:t>Intubation – 0</a:t>
            </a:r>
          </a:p>
          <a:p>
            <a:pPr marL="285750" indent="-285750">
              <a:buFont typeface="Arial" panose="020B0604020202020204" pitchFamily="34" charset="0"/>
              <a:buChar char="•"/>
            </a:pPr>
            <a:r>
              <a:rPr lang="en-US" sz="1400" dirty="0">
                <a:solidFill>
                  <a:schemeClr val="bg1"/>
                </a:solidFill>
              </a:rPr>
              <a:t>ICH Reversal </a:t>
            </a:r>
            <a:r>
              <a:rPr lang="en-US" sz="1400" i="1" dirty="0">
                <a:solidFill>
                  <a:schemeClr val="bg1"/>
                </a:solidFill>
              </a:rPr>
              <a:t>(Reversal of on Intracranial Hemorrhage)– 0</a:t>
            </a: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MT </a:t>
            </a:r>
            <a:r>
              <a:rPr lang="en-US" sz="1400" i="1" dirty="0">
                <a:solidFill>
                  <a:schemeClr val="bg1"/>
                </a:solidFill>
              </a:rPr>
              <a:t>(Mechanical Thrombectomy)</a:t>
            </a:r>
            <a:r>
              <a:rPr lang="en-US" sz="1400" dirty="0">
                <a:solidFill>
                  <a:schemeClr val="bg1"/>
                </a:solidFill>
              </a:rPr>
              <a:t> – 3</a:t>
            </a:r>
          </a:p>
          <a:p>
            <a:pPr marL="285750" indent="-285750">
              <a:buFont typeface="Arial" panose="020B0604020202020204" pitchFamily="34" charset="0"/>
              <a:buChar char="•"/>
            </a:pPr>
            <a:r>
              <a:rPr lang="en-US" sz="1400" dirty="0">
                <a:solidFill>
                  <a:schemeClr val="bg1"/>
                </a:solidFill>
              </a:rPr>
              <a:t>IV TNK </a:t>
            </a:r>
            <a:r>
              <a:rPr lang="en-US" sz="1400" i="1" dirty="0">
                <a:solidFill>
                  <a:schemeClr val="bg1"/>
                </a:solidFill>
              </a:rPr>
              <a:t>(clot busting medication given via IV) </a:t>
            </a:r>
            <a:r>
              <a:rPr lang="en-US" sz="1400" dirty="0">
                <a:solidFill>
                  <a:schemeClr val="bg1"/>
                </a:solidFill>
              </a:rPr>
              <a:t>– 3</a:t>
            </a:r>
          </a:p>
        </p:txBody>
      </p:sp>
      <p:graphicFrame>
        <p:nvGraphicFramePr>
          <p:cNvPr id="2" name="Chart 1">
            <a:extLst>
              <a:ext uri="{FF2B5EF4-FFF2-40B4-BE49-F238E27FC236}">
                <a16:creationId xmlns:a16="http://schemas.microsoft.com/office/drawing/2014/main" id="{C07CBDEF-4D6A-C7F6-81AF-E8CBA5861570}"/>
              </a:ext>
            </a:extLst>
          </p:cNvPr>
          <p:cNvGraphicFramePr>
            <a:graphicFrameLocks/>
          </p:cNvGraphicFramePr>
          <p:nvPr>
            <p:extLst>
              <p:ext uri="{D42A27DB-BD31-4B8C-83A1-F6EECF244321}">
                <p14:modId xmlns:p14="http://schemas.microsoft.com/office/powerpoint/2010/main" val="2186199860"/>
              </p:ext>
            </p:extLst>
          </p:nvPr>
        </p:nvGraphicFramePr>
        <p:xfrm>
          <a:off x="3555425" y="121624"/>
          <a:ext cx="8479557" cy="30461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97C112C7-A2D1-2CCB-2B6F-47E84EA49537}"/>
              </a:ext>
            </a:extLst>
          </p:cNvPr>
          <p:cNvGraphicFramePr>
            <a:graphicFrameLocks/>
          </p:cNvGraphicFramePr>
          <p:nvPr>
            <p:extLst>
              <p:ext uri="{D42A27DB-BD31-4B8C-83A1-F6EECF244321}">
                <p14:modId xmlns:p14="http://schemas.microsoft.com/office/powerpoint/2010/main" val="1755628569"/>
              </p:ext>
            </p:extLst>
          </p:nvPr>
        </p:nvGraphicFramePr>
        <p:xfrm>
          <a:off x="3555423" y="121624"/>
          <a:ext cx="8479557" cy="30745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0713FDBE-D907-7660-5CB1-0EC868A822FB}"/>
              </a:ext>
            </a:extLst>
          </p:cNvPr>
          <p:cNvGraphicFramePr>
            <a:graphicFrameLocks/>
          </p:cNvGraphicFramePr>
          <p:nvPr>
            <p:extLst>
              <p:ext uri="{D42A27DB-BD31-4B8C-83A1-F6EECF244321}">
                <p14:modId xmlns:p14="http://schemas.microsoft.com/office/powerpoint/2010/main" val="2292916637"/>
              </p:ext>
            </p:extLst>
          </p:nvPr>
        </p:nvGraphicFramePr>
        <p:xfrm>
          <a:off x="3555423" y="3276600"/>
          <a:ext cx="8479556"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71159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2634A-11D9-991E-ABF6-562CDF3BE09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E2414BF-B9CB-534D-643E-9EE53A10DCA3}"/>
              </a:ext>
            </a:extLst>
          </p:cNvPr>
          <p:cNvSpPr>
            <a:spLocks noGrp="1"/>
          </p:cNvSpPr>
          <p:nvPr>
            <p:ph type="body" sz="quarter" idx="18"/>
          </p:nvPr>
        </p:nvSpPr>
        <p:spPr>
          <a:xfrm>
            <a:off x="480426" y="5253582"/>
            <a:ext cx="2700925" cy="685778"/>
          </a:xfrm>
        </p:spPr>
        <p:txBody>
          <a:bodyPr>
            <a:normAutofit fontScale="92500" lnSpcReduction="10000"/>
          </a:bodyPr>
          <a:lstStyle/>
          <a:p>
            <a:pPr algn="ctr"/>
            <a:r>
              <a:rPr lang="en-US" dirty="0"/>
              <a:t>The Villages Public Safety Department is committed to the safety of our community through the delivery of emergency services, fire prevention,  and education. We will safeguard life, property and the environment. </a:t>
            </a:r>
          </a:p>
          <a:p>
            <a:endParaRPr lang="en-US" dirty="0"/>
          </a:p>
        </p:txBody>
      </p:sp>
      <p:sp>
        <p:nvSpPr>
          <p:cNvPr id="9" name="Text Placeholder 8">
            <a:extLst>
              <a:ext uri="{FF2B5EF4-FFF2-40B4-BE49-F238E27FC236}">
                <a16:creationId xmlns:a16="http://schemas.microsoft.com/office/drawing/2014/main" id="{73BB2975-20C6-03F4-4D5F-DF329D7F217C}"/>
              </a:ext>
            </a:extLst>
          </p:cNvPr>
          <p:cNvSpPr>
            <a:spLocks noGrp="1"/>
          </p:cNvSpPr>
          <p:nvPr>
            <p:ph type="body" sz="quarter" idx="19"/>
          </p:nvPr>
        </p:nvSpPr>
        <p:spPr>
          <a:xfrm>
            <a:off x="480426" y="5098444"/>
            <a:ext cx="2700337" cy="276816"/>
          </a:xfrm>
        </p:spPr>
        <p:txBody>
          <a:bodyPr/>
          <a:lstStyle/>
          <a:p>
            <a:pPr algn="ctr"/>
            <a:r>
              <a:rPr lang="en-US" dirty="0"/>
              <a:t>In case of emergency dial 9-1-1</a:t>
            </a:r>
          </a:p>
          <a:p>
            <a:endParaRPr lang="en-US" dirty="0"/>
          </a:p>
        </p:txBody>
      </p:sp>
      <p:sp>
        <p:nvSpPr>
          <p:cNvPr id="13" name="Title 12">
            <a:extLst>
              <a:ext uri="{FF2B5EF4-FFF2-40B4-BE49-F238E27FC236}">
                <a16:creationId xmlns:a16="http://schemas.microsoft.com/office/drawing/2014/main" id="{E6CCA2CB-DC6D-945D-7557-69BD095DE82C}"/>
              </a:ext>
            </a:extLst>
          </p:cNvPr>
          <p:cNvSpPr>
            <a:spLocks noGrp="1"/>
          </p:cNvSpPr>
          <p:nvPr>
            <p:ph type="ctrTitle"/>
          </p:nvPr>
        </p:nvSpPr>
        <p:spPr>
          <a:xfrm>
            <a:off x="501611" y="406757"/>
            <a:ext cx="2758075" cy="914400"/>
          </a:xfrm>
        </p:spPr>
        <p:txBody>
          <a:bodyPr>
            <a:normAutofit fontScale="90000"/>
          </a:bodyPr>
          <a:lstStyle/>
          <a:p>
            <a:pPr algn="ctr"/>
            <a:r>
              <a:rPr lang="en-US" dirty="0"/>
              <a:t>Mobile Stroke Treatment Unit (MSTU)</a:t>
            </a:r>
          </a:p>
        </p:txBody>
      </p:sp>
      <p:sp>
        <p:nvSpPr>
          <p:cNvPr id="7" name="TextBox 6">
            <a:extLst>
              <a:ext uri="{FF2B5EF4-FFF2-40B4-BE49-F238E27FC236}">
                <a16:creationId xmlns:a16="http://schemas.microsoft.com/office/drawing/2014/main" id="{011F3162-214F-1DC2-1571-429764E8B5D0}"/>
              </a:ext>
            </a:extLst>
          </p:cNvPr>
          <p:cNvSpPr txBox="1"/>
          <p:nvPr/>
        </p:nvSpPr>
        <p:spPr>
          <a:xfrm>
            <a:off x="295739" y="1593502"/>
            <a:ext cx="3365244" cy="1384995"/>
          </a:xfrm>
          <a:prstGeom prst="rect">
            <a:avLst/>
          </a:prstGeom>
          <a:noFill/>
        </p:spPr>
        <p:txBody>
          <a:bodyPr wrap="square">
            <a:spAutoFit/>
          </a:bodyPr>
          <a:lstStyle/>
          <a:p>
            <a:r>
              <a:rPr lang="en-US" sz="1400" b="1" u="sng" dirty="0">
                <a:solidFill>
                  <a:schemeClr val="bg1"/>
                </a:solidFill>
              </a:rPr>
              <a:t>Total Calls – 446</a:t>
            </a:r>
          </a:p>
          <a:p>
            <a:pPr marL="285750" indent="-285750">
              <a:buFont typeface="Arial" panose="020B0604020202020204" pitchFamily="34" charset="0"/>
              <a:buChar char="•"/>
            </a:pPr>
            <a:r>
              <a:rPr lang="en-US" sz="1400" dirty="0">
                <a:solidFill>
                  <a:schemeClr val="bg1"/>
                </a:solidFill>
              </a:rPr>
              <a:t>Admitted to the MSTU – 203</a:t>
            </a:r>
          </a:p>
          <a:p>
            <a:pPr marL="285750" indent="-285750">
              <a:buFont typeface="Arial" panose="020B0604020202020204" pitchFamily="34" charset="0"/>
              <a:buChar char="•"/>
            </a:pPr>
            <a:r>
              <a:rPr lang="en-US" sz="1400" dirty="0">
                <a:solidFill>
                  <a:schemeClr val="bg1"/>
                </a:solidFill>
              </a:rPr>
              <a:t>Refusals - 0</a:t>
            </a:r>
          </a:p>
          <a:p>
            <a:pPr marL="285750" indent="-285750">
              <a:buFont typeface="Arial" panose="020B0604020202020204" pitchFamily="34" charset="0"/>
              <a:buChar char="•"/>
            </a:pPr>
            <a:r>
              <a:rPr lang="en-US" sz="1400" dirty="0">
                <a:solidFill>
                  <a:schemeClr val="bg1"/>
                </a:solidFill>
              </a:rPr>
              <a:t>Cancelled On Scene - 121</a:t>
            </a:r>
          </a:p>
          <a:p>
            <a:pPr marL="285750" indent="-285750">
              <a:buFont typeface="Arial" panose="020B0604020202020204" pitchFamily="34" charset="0"/>
              <a:buChar char="•"/>
            </a:pPr>
            <a:r>
              <a:rPr lang="en-US" sz="1400" dirty="0">
                <a:solidFill>
                  <a:schemeClr val="bg1"/>
                </a:solidFill>
              </a:rPr>
              <a:t>Cancelled Enroute – 111</a:t>
            </a:r>
          </a:p>
          <a:p>
            <a:pPr marL="285750" indent="-285750">
              <a:buFont typeface="Arial" panose="020B0604020202020204" pitchFamily="34" charset="0"/>
              <a:buChar char="•"/>
            </a:pPr>
            <a:r>
              <a:rPr lang="en-US" sz="1400" dirty="0">
                <a:solidFill>
                  <a:schemeClr val="bg1"/>
                </a:solidFill>
              </a:rPr>
              <a:t>Missed Dispatches – 22</a:t>
            </a:r>
          </a:p>
        </p:txBody>
      </p:sp>
      <p:sp>
        <p:nvSpPr>
          <p:cNvPr id="11" name="TextBox 10">
            <a:extLst>
              <a:ext uri="{FF2B5EF4-FFF2-40B4-BE49-F238E27FC236}">
                <a16:creationId xmlns:a16="http://schemas.microsoft.com/office/drawing/2014/main" id="{35F18245-494A-51B9-267F-EE2A6FE3FD02}"/>
              </a:ext>
            </a:extLst>
          </p:cNvPr>
          <p:cNvSpPr txBox="1"/>
          <p:nvPr/>
        </p:nvSpPr>
        <p:spPr>
          <a:xfrm>
            <a:off x="295739" y="3100377"/>
            <a:ext cx="3259686" cy="2031325"/>
          </a:xfrm>
          <a:prstGeom prst="rect">
            <a:avLst/>
          </a:prstGeom>
          <a:noFill/>
        </p:spPr>
        <p:txBody>
          <a:bodyPr wrap="square">
            <a:spAutoFit/>
          </a:bodyPr>
          <a:lstStyle/>
          <a:p>
            <a:r>
              <a:rPr lang="en-US" sz="1400" b="1" u="sng" dirty="0">
                <a:solidFill>
                  <a:schemeClr val="bg1"/>
                </a:solidFill>
              </a:rPr>
              <a:t>Total Acute Interventions – 44</a:t>
            </a:r>
          </a:p>
          <a:p>
            <a:pPr marL="285750" indent="-285750">
              <a:buFont typeface="Arial" panose="020B0604020202020204" pitchFamily="34" charset="0"/>
              <a:buChar char="•"/>
            </a:pPr>
            <a:r>
              <a:rPr lang="en-US" sz="1400" dirty="0">
                <a:solidFill>
                  <a:schemeClr val="bg1"/>
                </a:solidFill>
              </a:rPr>
              <a:t>Anticonvulsants – 12</a:t>
            </a:r>
          </a:p>
          <a:p>
            <a:pPr marL="285750" indent="-285750">
              <a:buFont typeface="Arial" panose="020B0604020202020204" pitchFamily="34" charset="0"/>
              <a:buChar char="•"/>
            </a:pPr>
            <a:r>
              <a:rPr lang="en-US" sz="1400" dirty="0">
                <a:solidFill>
                  <a:schemeClr val="bg1"/>
                </a:solidFill>
              </a:rPr>
              <a:t>Intubation – 04</a:t>
            </a:r>
          </a:p>
          <a:p>
            <a:pPr marL="285750" indent="-285750">
              <a:buFont typeface="Arial" panose="020B0604020202020204" pitchFamily="34" charset="0"/>
              <a:buChar char="•"/>
            </a:pPr>
            <a:r>
              <a:rPr lang="en-US" sz="1400" dirty="0">
                <a:solidFill>
                  <a:schemeClr val="bg1"/>
                </a:solidFill>
              </a:rPr>
              <a:t>ICH Reversal </a:t>
            </a:r>
            <a:r>
              <a:rPr lang="en-US" sz="1400" i="1" dirty="0">
                <a:solidFill>
                  <a:schemeClr val="bg1"/>
                </a:solidFill>
              </a:rPr>
              <a:t>(Reversal of on Intracranial Hemorrhage)– 02</a:t>
            </a: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MT </a:t>
            </a:r>
            <a:r>
              <a:rPr lang="en-US" sz="1400" i="1" dirty="0">
                <a:solidFill>
                  <a:schemeClr val="bg1"/>
                </a:solidFill>
              </a:rPr>
              <a:t>(Mechanical Thrombectomy)</a:t>
            </a:r>
            <a:r>
              <a:rPr lang="en-US" sz="1400" dirty="0">
                <a:solidFill>
                  <a:schemeClr val="bg1"/>
                </a:solidFill>
              </a:rPr>
              <a:t> – 08</a:t>
            </a:r>
          </a:p>
          <a:p>
            <a:pPr marL="285750" indent="-285750">
              <a:buFont typeface="Arial" panose="020B0604020202020204" pitchFamily="34" charset="0"/>
              <a:buChar char="•"/>
            </a:pPr>
            <a:r>
              <a:rPr lang="en-US" sz="1400" dirty="0">
                <a:solidFill>
                  <a:schemeClr val="bg1"/>
                </a:solidFill>
              </a:rPr>
              <a:t>IV TNK </a:t>
            </a:r>
            <a:r>
              <a:rPr lang="en-US" sz="1400" i="1" dirty="0">
                <a:solidFill>
                  <a:schemeClr val="bg1"/>
                </a:solidFill>
              </a:rPr>
              <a:t>(clot busting medication given via IV) </a:t>
            </a:r>
            <a:r>
              <a:rPr lang="en-US" sz="1400" dirty="0">
                <a:solidFill>
                  <a:schemeClr val="bg1"/>
                </a:solidFill>
              </a:rPr>
              <a:t>– 17</a:t>
            </a:r>
          </a:p>
        </p:txBody>
      </p:sp>
      <p:graphicFrame>
        <p:nvGraphicFramePr>
          <p:cNvPr id="4" name="Chart 3">
            <a:extLst>
              <a:ext uri="{FF2B5EF4-FFF2-40B4-BE49-F238E27FC236}">
                <a16:creationId xmlns:a16="http://schemas.microsoft.com/office/drawing/2014/main" id="{395166A5-EFF7-425F-A63C-C1AB6AF927AE}"/>
              </a:ext>
            </a:extLst>
          </p:cNvPr>
          <p:cNvGraphicFramePr>
            <a:graphicFrameLocks/>
          </p:cNvGraphicFramePr>
          <p:nvPr>
            <p:extLst>
              <p:ext uri="{D42A27DB-BD31-4B8C-83A1-F6EECF244321}">
                <p14:modId xmlns:p14="http://schemas.microsoft.com/office/powerpoint/2010/main" val="2352510474"/>
              </p:ext>
            </p:extLst>
          </p:nvPr>
        </p:nvGraphicFramePr>
        <p:xfrm>
          <a:off x="3555425" y="3100377"/>
          <a:ext cx="8340835"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0485C406-BF8D-4BB9-8894-2C56D9F19A99}"/>
              </a:ext>
            </a:extLst>
          </p:cNvPr>
          <p:cNvGraphicFramePr>
            <a:graphicFrameLocks/>
          </p:cNvGraphicFramePr>
          <p:nvPr>
            <p:extLst>
              <p:ext uri="{D42A27DB-BD31-4B8C-83A1-F6EECF244321}">
                <p14:modId xmlns:p14="http://schemas.microsoft.com/office/powerpoint/2010/main" val="673507660"/>
              </p:ext>
            </p:extLst>
          </p:nvPr>
        </p:nvGraphicFramePr>
        <p:xfrm>
          <a:off x="3555426" y="377427"/>
          <a:ext cx="8340834" cy="25241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00924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E062255-7BDA-B8CF-3ED9-D8CC7D247D6C}"/>
              </a:ext>
            </a:extLst>
          </p:cNvPr>
          <p:cNvSpPr>
            <a:spLocks noGrp="1"/>
          </p:cNvSpPr>
          <p:nvPr>
            <p:ph type="body" sz="quarter" idx="18"/>
          </p:nvPr>
        </p:nvSpPr>
        <p:spPr/>
        <p:txBody>
          <a:bodyPr>
            <a:normAutofit fontScale="92500" lnSpcReduction="10000"/>
          </a:bodyPr>
          <a:lstStyle/>
          <a:p>
            <a:pPr algn="ctr"/>
            <a:r>
              <a:rPr lang="en-US" dirty="0"/>
              <a:t>The Villages Public Safety Department is committed to the safety of our community through the delivery of emergency services, fire prevention,  and education. We will safeguard life, property and the environment. </a:t>
            </a:r>
          </a:p>
          <a:p>
            <a:endParaRPr lang="en-US" dirty="0"/>
          </a:p>
        </p:txBody>
      </p:sp>
      <p:sp>
        <p:nvSpPr>
          <p:cNvPr id="9" name="Text Placeholder 8">
            <a:extLst>
              <a:ext uri="{FF2B5EF4-FFF2-40B4-BE49-F238E27FC236}">
                <a16:creationId xmlns:a16="http://schemas.microsoft.com/office/drawing/2014/main" id="{22AC46C5-AFB5-5B2B-29EC-D911C190A41A}"/>
              </a:ext>
            </a:extLst>
          </p:cNvPr>
          <p:cNvSpPr>
            <a:spLocks noGrp="1"/>
          </p:cNvSpPr>
          <p:nvPr>
            <p:ph type="body" sz="quarter" idx="19"/>
          </p:nvPr>
        </p:nvSpPr>
        <p:spPr/>
        <p:txBody>
          <a:bodyPr/>
          <a:lstStyle/>
          <a:p>
            <a:pPr algn="ctr"/>
            <a:r>
              <a:rPr lang="en-US" dirty="0"/>
              <a:t>In case of emergency dial 9-1-1</a:t>
            </a:r>
          </a:p>
          <a:p>
            <a:endParaRPr lang="en-US" dirty="0"/>
          </a:p>
        </p:txBody>
      </p:sp>
      <p:sp>
        <p:nvSpPr>
          <p:cNvPr id="13" name="Title 12">
            <a:extLst>
              <a:ext uri="{FF2B5EF4-FFF2-40B4-BE49-F238E27FC236}">
                <a16:creationId xmlns:a16="http://schemas.microsoft.com/office/drawing/2014/main" id="{633BB496-079B-B829-2A1A-95344559025D}"/>
              </a:ext>
            </a:extLst>
          </p:cNvPr>
          <p:cNvSpPr>
            <a:spLocks noGrp="1"/>
          </p:cNvSpPr>
          <p:nvPr>
            <p:ph type="ctrTitle"/>
          </p:nvPr>
        </p:nvSpPr>
        <p:spPr>
          <a:xfrm>
            <a:off x="480425" y="464179"/>
            <a:ext cx="2758075" cy="907419"/>
          </a:xfrm>
        </p:spPr>
        <p:txBody>
          <a:bodyPr>
            <a:normAutofit fontScale="90000"/>
          </a:bodyPr>
          <a:lstStyle/>
          <a:p>
            <a:pPr algn="ctr"/>
            <a:r>
              <a:rPr lang="en-US" dirty="0"/>
              <a:t>December 2025</a:t>
            </a:r>
            <a:br>
              <a:rPr lang="en-US" dirty="0"/>
            </a:br>
            <a:r>
              <a:rPr lang="en-US" dirty="0"/>
              <a:t>Hospital Offload Times</a:t>
            </a:r>
          </a:p>
        </p:txBody>
      </p:sp>
      <p:sp>
        <p:nvSpPr>
          <p:cNvPr id="19" name="TextBox 18">
            <a:extLst>
              <a:ext uri="{FF2B5EF4-FFF2-40B4-BE49-F238E27FC236}">
                <a16:creationId xmlns:a16="http://schemas.microsoft.com/office/drawing/2014/main" id="{62A31EDE-CAA0-87B8-0485-77426852AE91}"/>
              </a:ext>
            </a:extLst>
          </p:cNvPr>
          <p:cNvSpPr txBox="1"/>
          <p:nvPr/>
        </p:nvSpPr>
        <p:spPr>
          <a:xfrm>
            <a:off x="526311" y="1905506"/>
            <a:ext cx="2647363" cy="20005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IvyJournal" panose="020B0404020101010102"/>
                <a:ea typeface="+mn-ea"/>
                <a:cs typeface="Times New Roman" panose="02020603050405020304" pitchFamily="18" charset="0"/>
              </a:rPr>
              <a:t>All receiving facilities have worked with us to reduce offload times and maximize ambulance availability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IvyJournal" panose="020B0404020101010102"/>
                <a:ea typeface="+mn-ea"/>
                <a:cs typeface="+mn-cs"/>
              </a:rPr>
              <a:t> </a:t>
            </a: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Rectangle 2">
            <a:extLst>
              <a:ext uri="{FF2B5EF4-FFF2-40B4-BE49-F238E27FC236}">
                <a16:creationId xmlns:a16="http://schemas.microsoft.com/office/drawing/2014/main" id="{B2E230B9-66E5-52B0-D58B-C65680423D33}"/>
              </a:ext>
            </a:extLst>
          </p:cNvPr>
          <p:cNvSpPr>
            <a:spLocks noChangeArrowheads="1"/>
          </p:cNvSpPr>
          <p:nvPr/>
        </p:nvSpPr>
        <p:spPr bwMode="auto">
          <a:xfrm flipV="1">
            <a:off x="1365058" y="930113"/>
            <a:ext cx="19542096" cy="66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Rectangle 2">
            <a:extLst>
              <a:ext uri="{FF2B5EF4-FFF2-40B4-BE49-F238E27FC236}">
                <a16:creationId xmlns:a16="http://schemas.microsoft.com/office/drawing/2014/main" id="{FCA4B034-238E-2692-F936-601B4F97B259}"/>
              </a:ext>
            </a:extLst>
          </p:cNvPr>
          <p:cNvSpPr>
            <a:spLocks noChangeArrowheads="1"/>
          </p:cNvSpPr>
          <p:nvPr/>
        </p:nvSpPr>
        <p:spPr bwMode="auto">
          <a:xfrm>
            <a:off x="2939144" y="711485"/>
            <a:ext cx="19697575" cy="671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descr="Table&#10;&#10;AI-generated content may be incorrect.">
            <a:extLst>
              <a:ext uri="{FF2B5EF4-FFF2-40B4-BE49-F238E27FC236}">
                <a16:creationId xmlns:a16="http://schemas.microsoft.com/office/drawing/2014/main" id="{9A8D9CF7-D81E-1968-1A61-97D7CAD46519}"/>
              </a:ext>
            </a:extLst>
          </p:cNvPr>
          <p:cNvPicPr>
            <a:picLocks noChangeAspect="1"/>
          </p:cNvPicPr>
          <p:nvPr/>
        </p:nvPicPr>
        <p:blipFill>
          <a:blip r:embed="rId3"/>
          <a:stretch>
            <a:fillRect/>
          </a:stretch>
        </p:blipFill>
        <p:spPr>
          <a:xfrm>
            <a:off x="3423864" y="386499"/>
            <a:ext cx="8114544" cy="5439266"/>
          </a:xfrm>
          <a:prstGeom prst="rect">
            <a:avLst/>
          </a:prstGeom>
        </p:spPr>
      </p:pic>
    </p:spTree>
    <p:extLst>
      <p:ext uri="{BB962C8B-B14F-4D97-AF65-F5344CB8AC3E}">
        <p14:creationId xmlns:p14="http://schemas.microsoft.com/office/powerpoint/2010/main" val="2377851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E062255-7BDA-B8CF-3ED9-D8CC7D247D6C}"/>
              </a:ext>
            </a:extLst>
          </p:cNvPr>
          <p:cNvSpPr>
            <a:spLocks noGrp="1"/>
          </p:cNvSpPr>
          <p:nvPr>
            <p:ph type="body" sz="quarter" idx="18"/>
          </p:nvPr>
        </p:nvSpPr>
        <p:spPr/>
        <p:txBody>
          <a:bodyPr>
            <a:normAutofit fontScale="92500" lnSpcReduction="10000"/>
          </a:bodyPr>
          <a:lstStyle/>
          <a:p>
            <a:pPr algn="ctr"/>
            <a:r>
              <a:rPr lang="en-US" dirty="0"/>
              <a:t>The Villages Public Safety Department is committed to the safety of our community through the delivery of emergency services, fire prevention,  and education. We will safeguard life, property and the environment. </a:t>
            </a:r>
          </a:p>
          <a:p>
            <a:endParaRPr lang="en-US" dirty="0"/>
          </a:p>
        </p:txBody>
      </p:sp>
      <p:sp>
        <p:nvSpPr>
          <p:cNvPr id="9" name="Text Placeholder 8">
            <a:extLst>
              <a:ext uri="{FF2B5EF4-FFF2-40B4-BE49-F238E27FC236}">
                <a16:creationId xmlns:a16="http://schemas.microsoft.com/office/drawing/2014/main" id="{22AC46C5-AFB5-5B2B-29EC-D911C190A41A}"/>
              </a:ext>
            </a:extLst>
          </p:cNvPr>
          <p:cNvSpPr>
            <a:spLocks noGrp="1"/>
          </p:cNvSpPr>
          <p:nvPr>
            <p:ph type="body" sz="quarter" idx="19"/>
          </p:nvPr>
        </p:nvSpPr>
        <p:spPr/>
        <p:txBody>
          <a:bodyPr/>
          <a:lstStyle/>
          <a:p>
            <a:pPr algn="ctr"/>
            <a:r>
              <a:rPr lang="en-US" dirty="0"/>
              <a:t>In case of emergency dial 9-1-1</a:t>
            </a:r>
          </a:p>
          <a:p>
            <a:pPr algn="ctr"/>
            <a:endParaRPr lang="en-US" dirty="0"/>
          </a:p>
        </p:txBody>
      </p:sp>
      <p:sp>
        <p:nvSpPr>
          <p:cNvPr id="13" name="Title 12">
            <a:extLst>
              <a:ext uri="{FF2B5EF4-FFF2-40B4-BE49-F238E27FC236}">
                <a16:creationId xmlns:a16="http://schemas.microsoft.com/office/drawing/2014/main" id="{633BB496-079B-B829-2A1A-95344559025D}"/>
              </a:ext>
            </a:extLst>
          </p:cNvPr>
          <p:cNvSpPr>
            <a:spLocks noGrp="1"/>
          </p:cNvSpPr>
          <p:nvPr>
            <p:ph type="ctrTitle"/>
          </p:nvPr>
        </p:nvSpPr>
        <p:spPr/>
        <p:txBody>
          <a:bodyPr>
            <a:normAutofit fontScale="90000"/>
          </a:bodyPr>
          <a:lstStyle/>
          <a:p>
            <a:pPr algn="ctr"/>
            <a:r>
              <a:rPr lang="en-US" dirty="0"/>
              <a:t>Ambulance Utilization Hours</a:t>
            </a:r>
          </a:p>
        </p:txBody>
      </p:sp>
      <p:sp>
        <p:nvSpPr>
          <p:cNvPr id="19" name="TextBox 18">
            <a:extLst>
              <a:ext uri="{FF2B5EF4-FFF2-40B4-BE49-F238E27FC236}">
                <a16:creationId xmlns:a16="http://schemas.microsoft.com/office/drawing/2014/main" id="{62A31EDE-CAA0-87B8-0485-77426852AE91}"/>
              </a:ext>
            </a:extLst>
          </p:cNvPr>
          <p:cNvSpPr txBox="1"/>
          <p:nvPr/>
        </p:nvSpPr>
        <p:spPr>
          <a:xfrm>
            <a:off x="511419" y="1907757"/>
            <a:ext cx="2647363" cy="2062103"/>
          </a:xfrm>
          <a:prstGeom prst="rect">
            <a:avLst/>
          </a:prstGeom>
          <a:noFill/>
        </p:spPr>
        <p:txBody>
          <a:bodyPr wrap="square">
            <a:spAutoFit/>
          </a:bodyPr>
          <a:lstStyle/>
          <a:p>
            <a:pPr algn="ctr"/>
            <a:r>
              <a:rPr lang="en-US" sz="2000" b="1" dirty="0">
                <a:solidFill>
                  <a:schemeClr val="bg1"/>
                </a:solidFill>
                <a:latin typeface="IvyJournal" panose="020B0404020101010102"/>
                <a:cs typeface="Times New Roman" panose="02020603050405020304" pitchFamily="18" charset="0"/>
              </a:rPr>
              <a:t>VPSD maintains Ambulance Utilization Hours in </a:t>
            </a:r>
            <a:r>
              <a:rPr lang="en-US" sz="2400" b="1" i="1" dirty="0">
                <a:solidFill>
                  <a:schemeClr val="bg1"/>
                </a:solidFill>
                <a:latin typeface="IvyJournal" panose="020B0404020101010102"/>
                <a:cs typeface="Times New Roman" panose="02020603050405020304" pitchFamily="18" charset="0"/>
              </a:rPr>
              <a:t>12-Hour </a:t>
            </a:r>
          </a:p>
          <a:p>
            <a:pPr algn="ctr"/>
            <a:r>
              <a:rPr lang="en-US" sz="2000" b="1" dirty="0">
                <a:solidFill>
                  <a:schemeClr val="bg1"/>
                </a:solidFill>
                <a:latin typeface="IvyJournal" panose="020B0404020101010102"/>
                <a:cs typeface="Times New Roman" panose="02020603050405020304" pitchFamily="18" charset="0"/>
              </a:rPr>
              <a:t>UHU Analysis  </a:t>
            </a:r>
          </a:p>
          <a:p>
            <a:pPr algn="ctr"/>
            <a:r>
              <a:rPr lang="en-US" sz="2400" b="1" dirty="0">
                <a:solidFill>
                  <a:schemeClr val="bg1"/>
                </a:solidFill>
                <a:latin typeface="IvyJournal" panose="020B0404020101010102"/>
              </a:rPr>
              <a:t> </a:t>
            </a:r>
            <a:endParaRPr lang="en-US" dirty="0">
              <a:solidFill>
                <a:schemeClr val="bg1"/>
              </a:solidFill>
            </a:endParaRPr>
          </a:p>
        </p:txBody>
      </p:sp>
      <p:pic>
        <p:nvPicPr>
          <p:cNvPr id="18" name="Picture 17" descr="Table&#10;&#10;AI-generated content may be incorrect.">
            <a:extLst>
              <a:ext uri="{FF2B5EF4-FFF2-40B4-BE49-F238E27FC236}">
                <a16:creationId xmlns:a16="http://schemas.microsoft.com/office/drawing/2014/main" id="{7013329C-615C-134A-34C8-525ECC442621}"/>
              </a:ext>
            </a:extLst>
          </p:cNvPr>
          <p:cNvPicPr>
            <a:picLocks noChangeAspect="1"/>
          </p:cNvPicPr>
          <p:nvPr/>
        </p:nvPicPr>
        <p:blipFill>
          <a:blip r:embed="rId3"/>
          <a:stretch>
            <a:fillRect/>
          </a:stretch>
        </p:blipFill>
        <p:spPr>
          <a:xfrm>
            <a:off x="3447288" y="393192"/>
            <a:ext cx="8467344" cy="5413248"/>
          </a:xfrm>
          <a:prstGeom prst="rect">
            <a:avLst/>
          </a:prstGeom>
        </p:spPr>
      </p:pic>
    </p:spTree>
    <p:extLst>
      <p:ext uri="{BB962C8B-B14F-4D97-AF65-F5344CB8AC3E}">
        <p14:creationId xmlns:p14="http://schemas.microsoft.com/office/powerpoint/2010/main" val="3029981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36D887-6039-18CA-0691-756C1DB7C266}"/>
              </a:ext>
            </a:extLst>
          </p:cNvPr>
          <p:cNvSpPr>
            <a:spLocks noGrp="1"/>
          </p:cNvSpPr>
          <p:nvPr>
            <p:ph type="subTitle" idx="1"/>
          </p:nvPr>
        </p:nvSpPr>
        <p:spPr/>
        <p:txBody>
          <a:bodyPr>
            <a:normAutofit fontScale="92500" lnSpcReduction="10000"/>
          </a:bodyPr>
          <a:lstStyle/>
          <a:p>
            <a:pPr algn="ctr"/>
            <a:r>
              <a:rPr lang="en-US" dirty="0"/>
              <a:t>The Villages Public Safety Department is committed to the safety of our community through the delivery of emergency services, fire prevention,  and education. We will safeguard life, property and the environment. </a:t>
            </a:r>
          </a:p>
          <a:p>
            <a:pPr algn="ctr"/>
            <a:endParaRPr lang="en-US" dirty="0"/>
          </a:p>
        </p:txBody>
      </p:sp>
      <p:sp>
        <p:nvSpPr>
          <p:cNvPr id="4" name="Text Placeholder 3">
            <a:extLst>
              <a:ext uri="{FF2B5EF4-FFF2-40B4-BE49-F238E27FC236}">
                <a16:creationId xmlns:a16="http://schemas.microsoft.com/office/drawing/2014/main" id="{0FC6BA44-7AEC-80B1-BA90-CE48F2884DBD}"/>
              </a:ext>
            </a:extLst>
          </p:cNvPr>
          <p:cNvSpPr>
            <a:spLocks noGrp="1"/>
          </p:cNvSpPr>
          <p:nvPr>
            <p:ph type="body" sz="quarter" idx="14"/>
          </p:nvPr>
        </p:nvSpPr>
        <p:spPr/>
        <p:txBody>
          <a:bodyPr/>
          <a:lstStyle/>
          <a:p>
            <a:pPr algn="ctr"/>
            <a:r>
              <a:rPr lang="en-US" dirty="0"/>
              <a:t>In case of emergency dial 9-1-1</a:t>
            </a:r>
          </a:p>
          <a:p>
            <a:pPr algn="ctr"/>
            <a:endParaRPr lang="en-US" dirty="0"/>
          </a:p>
        </p:txBody>
      </p:sp>
      <p:sp>
        <p:nvSpPr>
          <p:cNvPr id="5" name="Title 4">
            <a:extLst>
              <a:ext uri="{FF2B5EF4-FFF2-40B4-BE49-F238E27FC236}">
                <a16:creationId xmlns:a16="http://schemas.microsoft.com/office/drawing/2014/main" id="{EF4F524B-30F2-84A1-7B1D-7C85EA07230D}"/>
              </a:ext>
            </a:extLst>
          </p:cNvPr>
          <p:cNvSpPr>
            <a:spLocks noGrp="1"/>
          </p:cNvSpPr>
          <p:nvPr>
            <p:ph type="ctrTitle"/>
          </p:nvPr>
        </p:nvSpPr>
        <p:spPr>
          <a:xfrm>
            <a:off x="419594" y="1640265"/>
            <a:ext cx="2821997" cy="2030693"/>
          </a:xfrm>
        </p:spPr>
        <p:txBody>
          <a:bodyPr>
            <a:normAutofit/>
          </a:bodyPr>
          <a:lstStyle/>
          <a:p>
            <a:pPr algn="ctr"/>
            <a:r>
              <a:rPr lang="en-US" dirty="0"/>
              <a:t>2025 </a:t>
            </a:r>
            <a:br>
              <a:rPr lang="en-US" dirty="0"/>
            </a:br>
            <a:r>
              <a:rPr lang="en-US" dirty="0"/>
              <a:t>Firefighter Health and Safety </a:t>
            </a:r>
            <a:br>
              <a:rPr lang="en-US" dirty="0"/>
            </a:br>
            <a:r>
              <a:rPr lang="en-US" dirty="0"/>
              <a:t>State Audit</a:t>
            </a:r>
            <a:endParaRPr lang="en-US" sz="1100" dirty="0"/>
          </a:p>
        </p:txBody>
      </p:sp>
      <p:sp>
        <p:nvSpPr>
          <p:cNvPr id="8" name="Picture Placeholder 7">
            <a:extLst>
              <a:ext uri="{FF2B5EF4-FFF2-40B4-BE49-F238E27FC236}">
                <a16:creationId xmlns:a16="http://schemas.microsoft.com/office/drawing/2014/main" id="{9251CC75-FA0F-7051-6054-9A5E431A3528}"/>
              </a:ext>
            </a:extLst>
          </p:cNvPr>
          <p:cNvSpPr>
            <a:spLocks noGrp="1"/>
          </p:cNvSpPr>
          <p:nvPr>
            <p:ph type="pic" sz="quarter" idx="13"/>
          </p:nvPr>
        </p:nvSpPr>
        <p:spPr/>
        <p:txBody>
          <a:bodyPr>
            <a:normAutofit lnSpcReduction="10000"/>
          </a:bodyPr>
          <a:lstStyle/>
          <a:p>
            <a:pPr marL="0" indent="0">
              <a:buNone/>
            </a:pPr>
            <a:r>
              <a:rPr lang="en-US" sz="2400" dirty="0"/>
              <a:t>December 19, 2025 – VPSD completed a Safety &amp; Health Compliance Audit by the Florida State Fire Marshal’s Office.</a:t>
            </a:r>
            <a:br>
              <a:rPr lang="en-US" sz="2400" dirty="0"/>
            </a:br>
            <a:endParaRPr lang="en-US" sz="2400" dirty="0"/>
          </a:p>
          <a:p>
            <a:r>
              <a:rPr lang="en-US" sz="2400" b="1" dirty="0"/>
              <a:t>Key Areas Reviewed: </a:t>
            </a:r>
            <a:r>
              <a:rPr lang="en-US" sz="2400" dirty="0"/>
              <a:t>Florida Administrative Code 69A-62, Florida Statutes, OSHA standards (as adopted by Florida Administrative Code), NFPA.</a:t>
            </a:r>
            <a:br>
              <a:rPr lang="en-US" sz="2400" dirty="0"/>
            </a:br>
            <a:endParaRPr lang="en-US" sz="2400" dirty="0"/>
          </a:p>
          <a:p>
            <a:r>
              <a:rPr lang="en-US" sz="2400" b="1" dirty="0"/>
              <a:t>Inspection Components: </a:t>
            </a:r>
            <a:r>
              <a:rPr lang="en-US" sz="2400" dirty="0"/>
              <a:t>Health &amp; safety programs, workplace safety committees, equipment compliance,  apparatus &amp; equipment testing, respiratory protection, personnel medical screening. </a:t>
            </a:r>
            <a:br>
              <a:rPr lang="en-US" sz="2400" dirty="0"/>
            </a:br>
            <a:endParaRPr lang="en-US" sz="2400" dirty="0"/>
          </a:p>
          <a:p>
            <a:r>
              <a:rPr lang="en-US" sz="2400" b="1" dirty="0"/>
              <a:t>Outcome: </a:t>
            </a:r>
            <a:r>
              <a:rPr lang="en-US" sz="2400" u="sng" dirty="0"/>
              <a:t>VPSD received a 100% compliant rating</a:t>
            </a:r>
            <a:r>
              <a:rPr lang="en-US" sz="2400" dirty="0"/>
              <a:t>, reflecting strong compliance practices, careful audit preparation, and ongoing internal oversight of firefighter health and safety.</a:t>
            </a:r>
          </a:p>
        </p:txBody>
      </p:sp>
    </p:spTree>
    <p:extLst>
      <p:ext uri="{BB962C8B-B14F-4D97-AF65-F5344CB8AC3E}">
        <p14:creationId xmlns:p14="http://schemas.microsoft.com/office/powerpoint/2010/main" val="2656815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8AE70AE-202E-4FB5-F7D8-3FAC428A7D5E}"/>
              </a:ext>
            </a:extLst>
          </p:cNvPr>
          <p:cNvSpPr>
            <a:spLocks noGrp="1"/>
          </p:cNvSpPr>
          <p:nvPr>
            <p:ph type="subTitle" idx="1"/>
          </p:nvPr>
        </p:nvSpPr>
        <p:spPr/>
        <p:txBody>
          <a:bodyPr>
            <a:normAutofit fontScale="92500" lnSpcReduction="10000"/>
          </a:bodyPr>
          <a:lstStyle/>
          <a:p>
            <a:pPr algn="ctr"/>
            <a:r>
              <a:rPr lang="en-US" dirty="0"/>
              <a:t>The Villages Public Safety Department is committed to the safety of our community through the delivery of emergency services, fire prevention,  and education. We will safeguard life, property and the environment. </a:t>
            </a:r>
          </a:p>
          <a:p>
            <a:endParaRPr lang="en-US" dirty="0"/>
          </a:p>
        </p:txBody>
      </p:sp>
      <p:sp>
        <p:nvSpPr>
          <p:cNvPr id="4" name="Title 3">
            <a:extLst>
              <a:ext uri="{FF2B5EF4-FFF2-40B4-BE49-F238E27FC236}">
                <a16:creationId xmlns:a16="http://schemas.microsoft.com/office/drawing/2014/main" id="{046C9E5B-7A51-9725-5B34-96F50724A6B9}"/>
              </a:ext>
            </a:extLst>
          </p:cNvPr>
          <p:cNvSpPr>
            <a:spLocks noGrp="1"/>
          </p:cNvSpPr>
          <p:nvPr>
            <p:ph type="ctrTitle"/>
          </p:nvPr>
        </p:nvSpPr>
        <p:spPr/>
        <p:txBody>
          <a:bodyPr>
            <a:normAutofit fontScale="90000"/>
          </a:bodyPr>
          <a:lstStyle/>
          <a:p>
            <a:pPr algn="ctr"/>
            <a:r>
              <a:rPr lang="en-US" dirty="0"/>
              <a:t>Questions? </a:t>
            </a:r>
            <a:br>
              <a:rPr lang="en-US" dirty="0"/>
            </a:br>
            <a:br>
              <a:rPr lang="en-US" dirty="0"/>
            </a:br>
            <a:br>
              <a:rPr lang="en-US" dirty="0"/>
            </a:br>
            <a:r>
              <a:rPr lang="en-US" dirty="0"/>
              <a:t>Thank You </a:t>
            </a:r>
            <a:br>
              <a:rPr lang="en-US" dirty="0"/>
            </a:br>
            <a:r>
              <a:rPr lang="en-US" dirty="0"/>
              <a:t>for allowing us </a:t>
            </a:r>
            <a:br>
              <a:rPr lang="en-US" dirty="0"/>
            </a:br>
            <a:r>
              <a:rPr lang="en-US" dirty="0"/>
              <a:t>to serve </a:t>
            </a:r>
            <a:br>
              <a:rPr lang="en-US" dirty="0"/>
            </a:br>
            <a:r>
              <a:rPr lang="en-US" dirty="0"/>
              <a:t>The Villages</a:t>
            </a:r>
            <a:br>
              <a:rPr lang="en-US" dirty="0"/>
            </a:br>
            <a:br>
              <a:rPr lang="en-US" dirty="0"/>
            </a:br>
            <a:endParaRPr lang="en-US" dirty="0"/>
          </a:p>
        </p:txBody>
      </p:sp>
      <p:pic>
        <p:nvPicPr>
          <p:cNvPr id="10" name="Picture Placeholder 9" descr="A firefighter gear on the ground&#10;&#10;Description automatically generated">
            <a:extLst>
              <a:ext uri="{FF2B5EF4-FFF2-40B4-BE49-F238E27FC236}">
                <a16:creationId xmlns:a16="http://schemas.microsoft.com/office/drawing/2014/main" id="{D5ECC757-6AFE-7FB4-BD64-FBBEF7540EB8}"/>
              </a:ext>
            </a:extLst>
          </p:cNvPr>
          <p:cNvPicPr>
            <a:picLocks noGrp="1" noChangeAspect="1"/>
          </p:cNvPicPr>
          <p:nvPr>
            <p:ph type="pic" sz="quarter" idx="13"/>
          </p:nvPr>
        </p:nvPicPr>
        <p:blipFill>
          <a:blip r:embed="rId2"/>
          <a:srcRect t="5025" b="5025"/>
          <a:stretch>
            <a:fillRect/>
          </a:stretch>
        </p:blipFill>
        <p:spPr/>
      </p:pic>
    </p:spTree>
    <p:extLst>
      <p:ext uri="{BB962C8B-B14F-4D97-AF65-F5344CB8AC3E}">
        <p14:creationId xmlns:p14="http://schemas.microsoft.com/office/powerpoint/2010/main" val="2683159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7DDDAE8E-AE8A-02F0-30ED-A8F8531DB019}"/>
              </a:ext>
            </a:extLst>
          </p:cNvPr>
          <p:cNvSpPr txBox="1">
            <a:spLocks/>
          </p:cNvSpPr>
          <p:nvPr/>
        </p:nvSpPr>
        <p:spPr>
          <a:xfrm>
            <a:off x="1752600" y="342900"/>
            <a:ext cx="9144001" cy="292847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400" b="1" i="0" kern="1200">
                <a:solidFill>
                  <a:schemeClr val="tx1"/>
                </a:solidFill>
                <a:latin typeface="Goudy Old Style"/>
                <a:ea typeface="+mj-ea"/>
                <a:cs typeface="Goudy Old Style"/>
              </a:defRPr>
            </a:lvl1pPr>
          </a:lstStyle>
          <a:p>
            <a:pPr marL="12700" algn="ctr"/>
            <a:r>
              <a:rPr lang="en-US" sz="4300" spc="-5" dirty="0">
                <a:solidFill>
                  <a:schemeClr val="accent6">
                    <a:lumMod val="50000"/>
                  </a:schemeClr>
                </a:solidFill>
                <a:latin typeface="IvyJournal" panose="020B0404020101010102"/>
                <a:cs typeface="Times New Roman" panose="02020603050405020304" pitchFamily="18" charset="0"/>
              </a:rPr>
              <a:t>Additional</a:t>
            </a:r>
            <a:r>
              <a:rPr lang="en-US" sz="4300" spc="-70" dirty="0">
                <a:solidFill>
                  <a:schemeClr val="accent6">
                    <a:lumMod val="50000"/>
                  </a:schemeClr>
                </a:solidFill>
                <a:latin typeface="IvyJournal" panose="020B0404020101010102"/>
                <a:cs typeface="Times New Roman" panose="02020603050405020304" pitchFamily="18" charset="0"/>
              </a:rPr>
              <a:t> </a:t>
            </a:r>
            <a:r>
              <a:rPr lang="en-US" sz="4300" spc="-10" dirty="0">
                <a:solidFill>
                  <a:schemeClr val="accent6">
                    <a:lumMod val="50000"/>
                  </a:schemeClr>
                </a:solidFill>
                <a:latin typeface="IvyJournal" panose="020B0404020101010102"/>
                <a:cs typeface="Times New Roman" panose="02020603050405020304" pitchFamily="18" charset="0"/>
              </a:rPr>
              <a:t>Information</a:t>
            </a:r>
            <a:r>
              <a:rPr lang="en-US" sz="4300" spc="-60" dirty="0">
                <a:solidFill>
                  <a:schemeClr val="accent6">
                    <a:lumMod val="50000"/>
                  </a:schemeClr>
                </a:solidFill>
                <a:latin typeface="IvyJournal" panose="020B0404020101010102"/>
                <a:cs typeface="Times New Roman" panose="02020603050405020304" pitchFamily="18" charset="0"/>
              </a:rPr>
              <a:t> </a:t>
            </a:r>
            <a:r>
              <a:rPr lang="en-US" sz="4300" spc="-30" dirty="0">
                <a:solidFill>
                  <a:schemeClr val="accent6">
                    <a:lumMod val="50000"/>
                  </a:schemeClr>
                </a:solidFill>
                <a:latin typeface="IvyJournal" panose="020B0404020101010102"/>
                <a:cs typeface="Times New Roman" panose="02020603050405020304" pitchFamily="18" charset="0"/>
              </a:rPr>
              <a:t>for                     </a:t>
            </a:r>
            <a:r>
              <a:rPr lang="en-US" sz="4300" spc="-20" dirty="0">
                <a:solidFill>
                  <a:schemeClr val="accent6">
                    <a:lumMod val="50000"/>
                  </a:schemeClr>
                </a:solidFill>
                <a:latin typeface="IvyJournal" panose="020B0404020101010102"/>
                <a:cs typeface="Times New Roman" panose="02020603050405020304" pitchFamily="18" charset="0"/>
              </a:rPr>
              <a:t> </a:t>
            </a:r>
            <a:r>
              <a:rPr lang="en-US" sz="4300" spc="-5" dirty="0">
                <a:solidFill>
                  <a:schemeClr val="accent6">
                    <a:lumMod val="50000"/>
                  </a:schemeClr>
                </a:solidFill>
                <a:latin typeface="IvyJournal" panose="020B0404020101010102"/>
                <a:cs typeface="Times New Roman" panose="02020603050405020304" pitchFamily="18" charset="0"/>
              </a:rPr>
              <a:t>The</a:t>
            </a:r>
            <a:r>
              <a:rPr lang="en-US" sz="4300" spc="-15" dirty="0">
                <a:solidFill>
                  <a:schemeClr val="accent6">
                    <a:lumMod val="50000"/>
                  </a:schemeClr>
                </a:solidFill>
                <a:latin typeface="IvyJournal" panose="020B0404020101010102"/>
                <a:cs typeface="Times New Roman" panose="02020603050405020304" pitchFamily="18" charset="0"/>
              </a:rPr>
              <a:t> </a:t>
            </a:r>
            <a:r>
              <a:rPr lang="en-US" sz="4300" spc="-10" dirty="0">
                <a:solidFill>
                  <a:schemeClr val="accent6">
                    <a:lumMod val="50000"/>
                  </a:schemeClr>
                </a:solidFill>
                <a:latin typeface="IvyJournal" panose="020B0404020101010102"/>
                <a:cs typeface="Times New Roman" panose="02020603050405020304" pitchFamily="18" charset="0"/>
              </a:rPr>
              <a:t>Board</a:t>
            </a:r>
            <a:endParaRPr lang="en-US" sz="4300" dirty="0">
              <a:solidFill>
                <a:schemeClr val="accent6">
                  <a:lumMod val="50000"/>
                </a:schemeClr>
              </a:solidFill>
              <a:latin typeface="IvyJournal" panose="020B0404020101010102"/>
              <a:cs typeface="Times New Roman" panose="02020603050405020304" pitchFamily="18" charset="0"/>
            </a:endParaRPr>
          </a:p>
        </p:txBody>
      </p:sp>
    </p:spTree>
    <p:extLst>
      <p:ext uri="{BB962C8B-B14F-4D97-AF65-F5344CB8AC3E}">
        <p14:creationId xmlns:p14="http://schemas.microsoft.com/office/powerpoint/2010/main" val="546859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FC562C-C56E-05BB-8968-3844D73F3E41}"/>
              </a:ext>
            </a:extLst>
          </p:cNvPr>
          <p:cNvSpPr>
            <a:spLocks noGrp="1"/>
          </p:cNvSpPr>
          <p:nvPr>
            <p:ph type="body" sz="quarter" idx="15"/>
          </p:nvPr>
        </p:nvSpPr>
        <p:spPr/>
        <p:txBody>
          <a:bodyPr>
            <a:noAutofit/>
          </a:bodyPr>
          <a:lstStyle/>
          <a:p>
            <a:pPr algn="ctr"/>
            <a:r>
              <a:rPr lang="en-US" sz="2000" b="1" dirty="0"/>
              <a:t>Processing </a:t>
            </a:r>
            <a:r>
              <a:rPr lang="en-US" sz="2000" b="1" spc="-4" dirty="0">
                <a:latin typeface="IvyJournal" panose="020B0404020101010102"/>
                <a:cs typeface="Arial"/>
              </a:rPr>
              <a:t>Time is the</a:t>
            </a:r>
            <a:r>
              <a:rPr lang="en-US" sz="2000" b="1" dirty="0">
                <a:latin typeface="IvyJournal" panose="020B0404020101010102"/>
                <a:cs typeface="Arial"/>
              </a:rPr>
              <a:t> </a:t>
            </a:r>
            <a:r>
              <a:rPr lang="en-US" sz="2000" b="1" spc="-4" dirty="0">
                <a:latin typeface="IvyJournal" panose="020B0404020101010102"/>
                <a:cs typeface="Arial"/>
              </a:rPr>
              <a:t>duration</a:t>
            </a:r>
            <a:r>
              <a:rPr lang="en-US" sz="2000" b="1" spc="15" dirty="0">
                <a:latin typeface="IvyJournal" panose="020B0404020101010102"/>
                <a:cs typeface="Arial"/>
              </a:rPr>
              <a:t> </a:t>
            </a:r>
            <a:r>
              <a:rPr lang="en-US" sz="2000" b="1" spc="-4" dirty="0">
                <a:latin typeface="IvyJournal" panose="020B0404020101010102"/>
                <a:cs typeface="Arial"/>
              </a:rPr>
              <a:t>needed</a:t>
            </a:r>
            <a:r>
              <a:rPr lang="en-US" sz="2000" b="1" dirty="0">
                <a:latin typeface="IvyJournal" panose="020B0404020101010102"/>
                <a:cs typeface="Arial"/>
              </a:rPr>
              <a:t> </a:t>
            </a:r>
            <a:r>
              <a:rPr lang="en-US" sz="2000" b="1" spc="-4" dirty="0">
                <a:latin typeface="IvyJournal" panose="020B0404020101010102"/>
                <a:cs typeface="Arial"/>
              </a:rPr>
              <a:t>for</a:t>
            </a:r>
            <a:r>
              <a:rPr lang="en-US" sz="2000" b="1" spc="19" dirty="0">
                <a:latin typeface="IvyJournal" panose="020B0404020101010102"/>
                <a:cs typeface="Arial"/>
              </a:rPr>
              <a:t> </a:t>
            </a:r>
            <a:r>
              <a:rPr lang="en-US" sz="2000" b="1" spc="-4" dirty="0">
                <a:latin typeface="IvyJournal" panose="020B0404020101010102"/>
                <a:cs typeface="Arial"/>
              </a:rPr>
              <a:t>Dispatch</a:t>
            </a:r>
            <a:r>
              <a:rPr lang="en-US" sz="2000" b="1" spc="-8" dirty="0">
                <a:latin typeface="IvyJournal" panose="020B0404020101010102"/>
                <a:cs typeface="Arial"/>
              </a:rPr>
              <a:t> </a:t>
            </a:r>
            <a:r>
              <a:rPr lang="en-US" sz="2000" b="1" spc="-4" dirty="0">
                <a:latin typeface="IvyJournal" panose="020B0404020101010102"/>
                <a:cs typeface="Arial"/>
              </a:rPr>
              <a:t>to</a:t>
            </a:r>
            <a:r>
              <a:rPr lang="en-US" sz="2000" b="1" spc="15" dirty="0">
                <a:latin typeface="IvyJournal" panose="020B0404020101010102"/>
                <a:cs typeface="Arial"/>
              </a:rPr>
              <a:t> </a:t>
            </a:r>
            <a:r>
              <a:rPr lang="en-US" sz="2000" b="1" spc="-4" dirty="0">
                <a:latin typeface="IvyJournal" panose="020B0404020101010102"/>
                <a:cs typeface="Arial"/>
              </a:rPr>
              <a:t>process</a:t>
            </a:r>
            <a:r>
              <a:rPr lang="en-US" sz="2000" b="1" spc="8" dirty="0">
                <a:latin typeface="IvyJournal" panose="020B0404020101010102"/>
                <a:cs typeface="Arial"/>
              </a:rPr>
              <a:t> </a:t>
            </a:r>
            <a:r>
              <a:rPr lang="en-US" sz="2000" b="1" spc="-4" dirty="0">
                <a:latin typeface="IvyJournal" panose="020B0404020101010102"/>
                <a:cs typeface="Arial"/>
              </a:rPr>
              <a:t>the</a:t>
            </a:r>
            <a:r>
              <a:rPr lang="en-US" sz="2000" b="1" spc="11" dirty="0">
                <a:latin typeface="IvyJournal" panose="020B0404020101010102"/>
                <a:cs typeface="Arial"/>
              </a:rPr>
              <a:t> </a:t>
            </a:r>
            <a:r>
              <a:rPr lang="en-US" sz="2000" b="1" spc="-4" dirty="0">
                <a:latin typeface="IvyJournal" panose="020B0404020101010102"/>
                <a:cs typeface="Arial"/>
              </a:rPr>
              <a:t>call </a:t>
            </a:r>
            <a:r>
              <a:rPr lang="en-US" sz="2000" b="1" spc="-323" dirty="0">
                <a:latin typeface="IvyJournal" panose="020B0404020101010102"/>
                <a:cs typeface="Arial"/>
              </a:rPr>
              <a:t> </a:t>
            </a:r>
            <a:r>
              <a:rPr lang="en-US" sz="2000" b="1" spc="-4" dirty="0">
                <a:latin typeface="IvyJournal" panose="020B0404020101010102"/>
                <a:cs typeface="Arial"/>
              </a:rPr>
              <a:t>and</a:t>
            </a:r>
            <a:r>
              <a:rPr lang="en-US" sz="2000" b="1" spc="4" dirty="0">
                <a:latin typeface="IvyJournal" panose="020B0404020101010102"/>
                <a:cs typeface="Arial"/>
              </a:rPr>
              <a:t> </a:t>
            </a:r>
            <a:r>
              <a:rPr lang="en-US" sz="2000" b="1" spc="-4" dirty="0">
                <a:latin typeface="IvyJournal" panose="020B0404020101010102"/>
                <a:cs typeface="Arial"/>
              </a:rPr>
              <a:t>alert</a:t>
            </a:r>
            <a:r>
              <a:rPr lang="en-US" sz="2000" b="1" spc="4" dirty="0">
                <a:latin typeface="IvyJournal" panose="020B0404020101010102"/>
                <a:cs typeface="Arial"/>
              </a:rPr>
              <a:t> </a:t>
            </a:r>
            <a:r>
              <a:rPr lang="en-US" sz="2000" b="1" spc="-4" dirty="0">
                <a:latin typeface="IvyJournal" panose="020B0404020101010102"/>
                <a:cs typeface="Arial"/>
              </a:rPr>
              <a:t>the</a:t>
            </a:r>
            <a:r>
              <a:rPr lang="en-US" sz="2000" b="1" spc="8" dirty="0">
                <a:latin typeface="IvyJournal" panose="020B0404020101010102"/>
                <a:cs typeface="Arial"/>
              </a:rPr>
              <a:t> </a:t>
            </a:r>
            <a:r>
              <a:rPr lang="en-US" sz="2000" b="1" spc="-4" dirty="0">
                <a:latin typeface="IvyJournal" panose="020B0404020101010102"/>
                <a:cs typeface="Arial"/>
              </a:rPr>
              <a:t>station(s)</a:t>
            </a:r>
            <a:endParaRPr lang="en-US" sz="2000" b="1" dirty="0"/>
          </a:p>
        </p:txBody>
      </p:sp>
      <p:sp>
        <p:nvSpPr>
          <p:cNvPr id="5" name="Title 4">
            <a:extLst>
              <a:ext uri="{FF2B5EF4-FFF2-40B4-BE49-F238E27FC236}">
                <a16:creationId xmlns:a16="http://schemas.microsoft.com/office/drawing/2014/main" id="{BA3C60E3-98CF-DF03-819A-E7374EF7AEAB}"/>
              </a:ext>
            </a:extLst>
          </p:cNvPr>
          <p:cNvSpPr>
            <a:spLocks noGrp="1"/>
          </p:cNvSpPr>
          <p:nvPr>
            <p:ph type="ctrTitle"/>
          </p:nvPr>
        </p:nvSpPr>
        <p:spPr/>
        <p:txBody>
          <a:bodyPr>
            <a:normAutofit fontScale="90000"/>
          </a:bodyPr>
          <a:lstStyle/>
          <a:p>
            <a:pPr algn="ctr"/>
            <a:r>
              <a:rPr lang="en-US" dirty="0"/>
              <a:t>Average Call Processing Time</a:t>
            </a:r>
          </a:p>
        </p:txBody>
      </p:sp>
      <p:sp>
        <p:nvSpPr>
          <p:cNvPr id="8" name="Text Placeholder 7">
            <a:extLst>
              <a:ext uri="{FF2B5EF4-FFF2-40B4-BE49-F238E27FC236}">
                <a16:creationId xmlns:a16="http://schemas.microsoft.com/office/drawing/2014/main" id="{3B331CEF-6DDB-0126-C131-63F87B58286D}"/>
              </a:ext>
            </a:extLst>
          </p:cNvPr>
          <p:cNvSpPr>
            <a:spLocks noGrp="1"/>
          </p:cNvSpPr>
          <p:nvPr>
            <p:ph type="body" sz="quarter" idx="18"/>
          </p:nvPr>
        </p:nvSpPr>
        <p:spPr/>
        <p:txBody>
          <a:bodyPr>
            <a:normAutofit fontScale="92500" lnSpcReduction="10000"/>
          </a:bodyPr>
          <a:lstStyle/>
          <a:p>
            <a:pPr algn="ctr"/>
            <a:r>
              <a:rPr lang="en-US"/>
              <a:t>The Villages Public Safety Department is committed to the safety of our community through the delivery of emergency services, fire prevention,  and education. We will safeguard life, property and the environment. </a:t>
            </a:r>
            <a:endParaRPr lang="en-US" dirty="0"/>
          </a:p>
        </p:txBody>
      </p:sp>
      <p:sp>
        <p:nvSpPr>
          <p:cNvPr id="10" name="Text Placeholder 8">
            <a:extLst>
              <a:ext uri="{FF2B5EF4-FFF2-40B4-BE49-F238E27FC236}">
                <a16:creationId xmlns:a16="http://schemas.microsoft.com/office/drawing/2014/main" id="{A4E9BC36-89A8-7DC2-C310-A44EE2B83D7E}"/>
              </a:ext>
            </a:extLst>
          </p:cNvPr>
          <p:cNvSpPr>
            <a:spLocks noGrp="1"/>
          </p:cNvSpPr>
          <p:nvPr>
            <p:ph type="body" sz="quarter" idx="19"/>
          </p:nvPr>
        </p:nvSpPr>
        <p:spPr>
          <a:xfrm>
            <a:off x="481013" y="4572000"/>
            <a:ext cx="2700337" cy="276225"/>
          </a:xfrm>
        </p:spPr>
        <p:txBody>
          <a:bodyPr/>
          <a:lstStyle/>
          <a:p>
            <a:pPr algn="ctr"/>
            <a:r>
              <a:rPr lang="en-US" dirty="0"/>
              <a:t>In case of emergency dial 9-1-1</a:t>
            </a:r>
          </a:p>
          <a:p>
            <a:endParaRPr lang="en-US" dirty="0"/>
          </a:p>
        </p:txBody>
      </p:sp>
      <p:graphicFrame>
        <p:nvGraphicFramePr>
          <p:cNvPr id="11" name="object 3">
            <a:extLst>
              <a:ext uri="{FF2B5EF4-FFF2-40B4-BE49-F238E27FC236}">
                <a16:creationId xmlns:a16="http://schemas.microsoft.com/office/drawing/2014/main" id="{DDD7427B-AB99-C256-5F80-252980D1288F}"/>
              </a:ext>
            </a:extLst>
          </p:cNvPr>
          <p:cNvGraphicFramePr>
            <a:graphicFrameLocks noGrp="1"/>
          </p:cNvGraphicFramePr>
          <p:nvPr>
            <p:ph type="pic" sz="quarter" idx="13"/>
          </p:nvPr>
        </p:nvGraphicFramePr>
        <p:xfrm>
          <a:off x="3429000" y="285750"/>
          <a:ext cx="8686801" cy="5581650"/>
        </p:xfrm>
        <a:graphic>
          <a:graphicData uri="http://schemas.openxmlformats.org/drawingml/2006/table">
            <a:tbl>
              <a:tblPr firstRow="1" bandRow="1">
                <a:tableStyleId>{2D5ABB26-0587-4C30-8999-92F81FD0307C}</a:tableStyleId>
              </a:tblPr>
              <a:tblGrid>
                <a:gridCol w="2362939">
                  <a:extLst>
                    <a:ext uri="{9D8B030D-6E8A-4147-A177-3AD203B41FA5}">
                      <a16:colId xmlns:a16="http://schemas.microsoft.com/office/drawing/2014/main" val="20000"/>
                    </a:ext>
                  </a:extLst>
                </a:gridCol>
                <a:gridCol w="2371609">
                  <a:extLst>
                    <a:ext uri="{9D8B030D-6E8A-4147-A177-3AD203B41FA5}">
                      <a16:colId xmlns:a16="http://schemas.microsoft.com/office/drawing/2014/main" val="20001"/>
                    </a:ext>
                  </a:extLst>
                </a:gridCol>
                <a:gridCol w="2256057">
                  <a:extLst>
                    <a:ext uri="{9D8B030D-6E8A-4147-A177-3AD203B41FA5}">
                      <a16:colId xmlns:a16="http://schemas.microsoft.com/office/drawing/2014/main" val="20002"/>
                    </a:ext>
                  </a:extLst>
                </a:gridCol>
                <a:gridCol w="1696196">
                  <a:extLst>
                    <a:ext uri="{9D8B030D-6E8A-4147-A177-3AD203B41FA5}">
                      <a16:colId xmlns:a16="http://schemas.microsoft.com/office/drawing/2014/main" val="20003"/>
                    </a:ext>
                  </a:extLst>
                </a:gridCol>
              </a:tblGrid>
              <a:tr h="857635">
                <a:tc gridSpan="4">
                  <a:txBody>
                    <a:bodyPr/>
                    <a:lstStyle/>
                    <a:p>
                      <a:pPr algn="ctr">
                        <a:lnSpc>
                          <a:spcPct val="100000"/>
                        </a:lnSpc>
                        <a:spcBef>
                          <a:spcPts val="229"/>
                        </a:spcBef>
                      </a:pPr>
                      <a:r>
                        <a:rPr sz="2800" b="1" spc="-5" dirty="0">
                          <a:solidFill>
                            <a:srgbClr val="FF0000"/>
                          </a:solidFill>
                          <a:latin typeface="IvyJournal" panose="020B0404020101010102"/>
                          <a:cs typeface="Times New Roman"/>
                        </a:rPr>
                        <a:t>All</a:t>
                      </a:r>
                      <a:r>
                        <a:rPr sz="2800" b="1" spc="-10" dirty="0">
                          <a:solidFill>
                            <a:srgbClr val="FF0000"/>
                          </a:solidFill>
                          <a:latin typeface="IvyJournal" panose="020B0404020101010102"/>
                          <a:cs typeface="Times New Roman"/>
                        </a:rPr>
                        <a:t> </a:t>
                      </a:r>
                      <a:r>
                        <a:rPr sz="2800" b="1" spc="-5" dirty="0">
                          <a:solidFill>
                            <a:srgbClr val="FF0000"/>
                          </a:solidFill>
                          <a:latin typeface="IvyJournal" panose="020B0404020101010102"/>
                          <a:cs typeface="Times New Roman"/>
                        </a:rPr>
                        <a:t>Emergency</a:t>
                      </a:r>
                      <a:r>
                        <a:rPr sz="2800" b="1" spc="10" dirty="0">
                          <a:solidFill>
                            <a:srgbClr val="FF0000"/>
                          </a:solidFill>
                          <a:latin typeface="IvyJournal" panose="020B0404020101010102"/>
                          <a:cs typeface="Times New Roman"/>
                        </a:rPr>
                        <a:t> </a:t>
                      </a:r>
                      <a:r>
                        <a:rPr sz="2800" b="1" spc="-5" dirty="0">
                          <a:solidFill>
                            <a:srgbClr val="FF0000"/>
                          </a:solidFill>
                          <a:latin typeface="IvyJournal" panose="020B0404020101010102"/>
                          <a:cs typeface="Times New Roman"/>
                        </a:rPr>
                        <a:t>Calls</a:t>
                      </a:r>
                      <a:r>
                        <a:rPr sz="2800" b="1" spc="-10" dirty="0">
                          <a:solidFill>
                            <a:srgbClr val="FF0000"/>
                          </a:solidFill>
                          <a:latin typeface="IvyJournal" panose="020B0404020101010102"/>
                          <a:cs typeface="Times New Roman"/>
                        </a:rPr>
                        <a:t> </a:t>
                      </a:r>
                      <a:r>
                        <a:rPr sz="2800" b="1" u="sng" spc="-10" dirty="0">
                          <a:solidFill>
                            <a:srgbClr val="FF0000"/>
                          </a:solidFill>
                          <a:uFill>
                            <a:solidFill>
                              <a:srgbClr val="FF0000"/>
                            </a:solidFill>
                          </a:uFill>
                          <a:latin typeface="IvyJournal" panose="020B0404020101010102"/>
                          <a:cs typeface="Times New Roman"/>
                        </a:rPr>
                        <a:t>within The</a:t>
                      </a:r>
                      <a:r>
                        <a:rPr sz="2800" b="1" u="sng" spc="-55" dirty="0">
                          <a:solidFill>
                            <a:srgbClr val="FF0000"/>
                          </a:solidFill>
                          <a:uFill>
                            <a:solidFill>
                              <a:srgbClr val="FF0000"/>
                            </a:solidFill>
                          </a:uFill>
                          <a:latin typeface="IvyJournal" panose="020B0404020101010102"/>
                          <a:cs typeface="Times New Roman"/>
                        </a:rPr>
                        <a:t> </a:t>
                      </a:r>
                      <a:r>
                        <a:rPr sz="2800" b="1" u="sng" spc="-15" dirty="0">
                          <a:solidFill>
                            <a:srgbClr val="FF0000"/>
                          </a:solidFill>
                          <a:uFill>
                            <a:solidFill>
                              <a:srgbClr val="FF0000"/>
                            </a:solidFill>
                          </a:uFill>
                          <a:latin typeface="IvyJournal" panose="020B0404020101010102"/>
                          <a:cs typeface="Times New Roman"/>
                        </a:rPr>
                        <a:t>Villages</a:t>
                      </a:r>
                      <a:endParaRPr sz="2800" dirty="0">
                        <a:latin typeface="IvyJournal" panose="020B0404020101010102"/>
                        <a:cs typeface="Times New Roman"/>
                      </a:endParaRPr>
                    </a:p>
                    <a:p>
                      <a:pPr algn="ctr">
                        <a:lnSpc>
                          <a:spcPct val="100000"/>
                        </a:lnSpc>
                        <a:spcBef>
                          <a:spcPts val="280"/>
                        </a:spcBef>
                      </a:pPr>
                      <a:r>
                        <a:rPr sz="1500" spc="-5" dirty="0">
                          <a:latin typeface="IvyJournal" panose="020B0404020101010102"/>
                          <a:cs typeface="Times New Roman"/>
                        </a:rPr>
                        <a:t>Measured </a:t>
                      </a:r>
                      <a:r>
                        <a:rPr sz="1500" dirty="0">
                          <a:latin typeface="IvyJournal" panose="020B0404020101010102"/>
                          <a:cs typeface="Times New Roman"/>
                        </a:rPr>
                        <a:t>in</a:t>
                      </a:r>
                      <a:r>
                        <a:rPr sz="1500" spc="-20" dirty="0">
                          <a:latin typeface="IvyJournal" panose="020B0404020101010102"/>
                          <a:cs typeface="Times New Roman"/>
                        </a:rPr>
                        <a:t> </a:t>
                      </a:r>
                      <a:r>
                        <a:rPr sz="1500" spc="-5" dirty="0">
                          <a:latin typeface="IvyJournal" panose="020B0404020101010102"/>
                          <a:cs typeface="Times New Roman"/>
                        </a:rPr>
                        <a:t>minutes</a:t>
                      </a:r>
                      <a:r>
                        <a:rPr sz="1500" spc="-20" dirty="0">
                          <a:latin typeface="IvyJournal" panose="020B0404020101010102"/>
                          <a:cs typeface="Times New Roman"/>
                        </a:rPr>
                        <a:t> </a:t>
                      </a:r>
                      <a:r>
                        <a:rPr sz="1500" spc="-5" dirty="0">
                          <a:latin typeface="IvyJournal" panose="020B0404020101010102"/>
                          <a:cs typeface="Times New Roman"/>
                        </a:rPr>
                        <a:t>and</a:t>
                      </a:r>
                      <a:r>
                        <a:rPr sz="1500" dirty="0">
                          <a:latin typeface="IvyJournal" panose="020B0404020101010102"/>
                          <a:cs typeface="Times New Roman"/>
                        </a:rPr>
                        <a:t> </a:t>
                      </a:r>
                      <a:r>
                        <a:rPr sz="1500" spc="-5" dirty="0">
                          <a:latin typeface="IvyJournal" panose="020B0404020101010102"/>
                          <a:cs typeface="Times New Roman"/>
                        </a:rPr>
                        <a:t>seconds</a:t>
                      </a:r>
                      <a:r>
                        <a:rPr sz="1500" spc="-20" dirty="0">
                          <a:latin typeface="IvyJournal" panose="020B0404020101010102"/>
                          <a:cs typeface="Times New Roman"/>
                        </a:rPr>
                        <a:t> </a:t>
                      </a:r>
                      <a:r>
                        <a:rPr sz="1500" spc="-5" dirty="0">
                          <a:latin typeface="IvyJournal" panose="020B0404020101010102"/>
                          <a:cs typeface="Times New Roman"/>
                        </a:rPr>
                        <a:t>(</a:t>
                      </a:r>
                      <a:r>
                        <a:rPr sz="1500" b="1" spc="-5" dirty="0">
                          <a:latin typeface="IvyJournal" panose="020B0404020101010102"/>
                          <a:cs typeface="Times New Roman"/>
                        </a:rPr>
                        <a:t>mm:ss</a:t>
                      </a:r>
                      <a:r>
                        <a:rPr sz="1500" spc="-5" dirty="0">
                          <a:latin typeface="IvyJournal" panose="020B0404020101010102"/>
                          <a:cs typeface="Times New Roman"/>
                        </a:rPr>
                        <a:t>)</a:t>
                      </a:r>
                      <a:endParaRPr sz="1500" dirty="0">
                        <a:latin typeface="IvyJournal" panose="020B0404020101010102"/>
                        <a:cs typeface="Times New Roman"/>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068202">
                <a:tc>
                  <a:txBody>
                    <a:bodyPr/>
                    <a:lstStyle/>
                    <a:p>
                      <a:pPr>
                        <a:lnSpc>
                          <a:spcPct val="100000"/>
                        </a:lnSpc>
                      </a:pPr>
                      <a:endParaRPr sz="2000" dirty="0">
                        <a:latin typeface="IvyJournal" panose="020B0404020101010102"/>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556260" marR="349885" indent="-200025">
                        <a:lnSpc>
                          <a:spcPct val="107200"/>
                        </a:lnSpc>
                        <a:spcBef>
                          <a:spcPts val="105"/>
                        </a:spcBef>
                      </a:pPr>
                      <a:r>
                        <a:rPr sz="1800" b="1" dirty="0">
                          <a:latin typeface="IvyJournal" panose="020B0404020101010102"/>
                          <a:cs typeface="Times New Roman"/>
                        </a:rPr>
                        <a:t>Baseline</a:t>
                      </a:r>
                      <a:r>
                        <a:rPr sz="1800" b="1" spc="-100" dirty="0">
                          <a:latin typeface="IvyJournal" panose="020B0404020101010102"/>
                          <a:cs typeface="Times New Roman"/>
                        </a:rPr>
                        <a:t> </a:t>
                      </a:r>
                      <a:r>
                        <a:rPr sz="1800" b="1" u="sng" dirty="0">
                          <a:uFill>
                            <a:solidFill>
                              <a:srgbClr val="000000"/>
                            </a:solidFill>
                          </a:uFill>
                          <a:latin typeface="IvyJournal" panose="020B0404020101010102"/>
                          <a:cs typeface="Times New Roman"/>
                        </a:rPr>
                        <a:t>(Actual) </a:t>
                      </a:r>
                      <a:r>
                        <a:rPr sz="1800" b="1" spc="-434" dirty="0">
                          <a:latin typeface="IvyJournal" panose="020B0404020101010102"/>
                          <a:cs typeface="Times New Roman"/>
                        </a:rPr>
                        <a:t> </a:t>
                      </a:r>
                      <a:r>
                        <a:rPr sz="1800" b="1" dirty="0">
                          <a:latin typeface="IvyJournal" panose="020B0404020101010102"/>
                          <a:cs typeface="Times New Roman"/>
                        </a:rPr>
                        <a:t>Performance</a:t>
                      </a:r>
                      <a:endParaRPr sz="1800" dirty="0">
                        <a:latin typeface="IvyJournal" panose="020B0404020101010102"/>
                        <a:cs typeface="Times New Roman"/>
                      </a:endParaRPr>
                    </a:p>
                  </a:txBody>
                  <a:tcPr marL="0" marR="0" marT="13335"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rgbClr val="FAE4D5"/>
                    </a:solidFill>
                  </a:tcPr>
                </a:tc>
                <a:tc>
                  <a:txBody>
                    <a:bodyPr/>
                    <a:lstStyle/>
                    <a:p>
                      <a:pPr marL="518159" marR="241300" indent="-269875">
                        <a:lnSpc>
                          <a:spcPct val="107200"/>
                        </a:lnSpc>
                        <a:spcBef>
                          <a:spcPts val="105"/>
                        </a:spcBef>
                      </a:pPr>
                      <a:r>
                        <a:rPr sz="1800" b="1" i="1" spc="-5" dirty="0">
                          <a:latin typeface="IvyJournal" panose="020B0404020101010102"/>
                          <a:cs typeface="Times New Roman"/>
                        </a:rPr>
                        <a:t>Benchmark</a:t>
                      </a:r>
                      <a:r>
                        <a:rPr sz="1800" b="1" i="1" spc="-65" dirty="0">
                          <a:latin typeface="IvyJournal" panose="020B0404020101010102"/>
                          <a:cs typeface="Times New Roman"/>
                        </a:rPr>
                        <a:t> </a:t>
                      </a:r>
                      <a:r>
                        <a:rPr sz="1800" b="1" i="1" u="sng" dirty="0">
                          <a:uFill>
                            <a:solidFill>
                              <a:srgbClr val="000000"/>
                            </a:solidFill>
                          </a:uFill>
                          <a:latin typeface="IvyJournal" panose="020B0404020101010102"/>
                          <a:cs typeface="Times New Roman"/>
                        </a:rPr>
                        <a:t>(Goal) </a:t>
                      </a:r>
                      <a:r>
                        <a:rPr sz="1800" b="1" i="1" spc="-434" dirty="0">
                          <a:latin typeface="IvyJournal" panose="020B0404020101010102"/>
                          <a:cs typeface="Times New Roman"/>
                        </a:rPr>
                        <a:t> </a:t>
                      </a:r>
                      <a:r>
                        <a:rPr sz="1800" b="1" i="1" spc="-5" dirty="0">
                          <a:latin typeface="IvyJournal" panose="020B0404020101010102"/>
                          <a:cs typeface="Times New Roman"/>
                        </a:rPr>
                        <a:t>Performance</a:t>
                      </a:r>
                      <a:endParaRPr sz="1800" dirty="0">
                        <a:latin typeface="IvyJournal" panose="020B0404020101010102"/>
                        <a:cs typeface="Times New Roman"/>
                      </a:endParaRPr>
                    </a:p>
                  </a:txBody>
                  <a:tcPr marL="0" marR="0" marT="13335"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rgbClr val="DEEBF7"/>
                    </a:solidFill>
                  </a:tcPr>
                </a:tc>
                <a:tc>
                  <a:txBody>
                    <a:bodyPr/>
                    <a:lstStyle/>
                    <a:p>
                      <a:pPr marL="294640" marR="287020" algn="ctr">
                        <a:lnSpc>
                          <a:spcPct val="107200"/>
                        </a:lnSpc>
                        <a:spcBef>
                          <a:spcPts val="105"/>
                        </a:spcBef>
                      </a:pPr>
                      <a:r>
                        <a:rPr lang="en-US" sz="1400" b="1" dirty="0">
                          <a:latin typeface="IvyJournal" panose="020B0404020101010102"/>
                          <a:cs typeface="Times New Roman"/>
                        </a:rPr>
                        <a:t>P</a:t>
                      </a:r>
                      <a:r>
                        <a:rPr lang="en-US" sz="1400" b="1" spc="5" dirty="0">
                          <a:latin typeface="IvyJournal" panose="020B0404020101010102"/>
                          <a:cs typeface="Times New Roman"/>
                        </a:rPr>
                        <a:t>e</a:t>
                      </a:r>
                      <a:r>
                        <a:rPr lang="en-US" sz="1400" b="1" dirty="0">
                          <a:latin typeface="IvyJournal" panose="020B0404020101010102"/>
                          <a:cs typeface="Times New Roman"/>
                        </a:rPr>
                        <a:t>rformance</a:t>
                      </a:r>
                      <a:r>
                        <a:rPr lang="en-US" sz="1800" b="1" dirty="0">
                          <a:latin typeface="IvyJournal" panose="020B0404020101010102"/>
                          <a:cs typeface="Times New Roman"/>
                        </a:rPr>
                        <a:t>  Gap</a:t>
                      </a:r>
                      <a:endParaRPr lang="en-US" sz="1800" dirty="0">
                        <a:latin typeface="IvyJournal" panose="020B0404020101010102"/>
                        <a:cs typeface="Times New Roman"/>
                      </a:endParaRPr>
                    </a:p>
                    <a:p>
                      <a:pPr marL="635" algn="ctr">
                        <a:lnSpc>
                          <a:spcPct val="100000"/>
                        </a:lnSpc>
                        <a:spcBef>
                          <a:spcPts val="155"/>
                        </a:spcBef>
                      </a:pPr>
                      <a:r>
                        <a:rPr sz="1800" b="1" u="sng" spc="-5" dirty="0">
                          <a:uFill>
                            <a:solidFill>
                              <a:srgbClr val="000000"/>
                            </a:solidFill>
                          </a:uFill>
                          <a:latin typeface="IvyJournal" panose="020B0404020101010102"/>
                          <a:cs typeface="Times New Roman"/>
                        </a:rPr>
                        <a:t>(+/-</a:t>
                      </a:r>
                      <a:r>
                        <a:rPr sz="1800" b="1" u="sng" spc="-20" dirty="0">
                          <a:uFill>
                            <a:solidFill>
                              <a:srgbClr val="000000"/>
                            </a:solidFill>
                          </a:uFill>
                          <a:latin typeface="IvyJournal" panose="020B0404020101010102"/>
                          <a:cs typeface="Times New Roman"/>
                        </a:rPr>
                        <a:t> </a:t>
                      </a:r>
                      <a:r>
                        <a:rPr sz="1800" b="1" u="sng" spc="-5" dirty="0">
                          <a:uFill>
                            <a:solidFill>
                              <a:srgbClr val="000000"/>
                            </a:solidFill>
                          </a:uFill>
                          <a:latin typeface="IvyJournal" panose="020B0404020101010102"/>
                          <a:cs typeface="Times New Roman"/>
                        </a:rPr>
                        <a:t>difference)</a:t>
                      </a:r>
                      <a:endParaRPr sz="1800" dirty="0">
                        <a:latin typeface="IvyJournal" panose="020B0404020101010102"/>
                        <a:cs typeface="Times New Roman"/>
                      </a:endParaRPr>
                    </a:p>
                  </a:txBody>
                  <a:tcPr marL="0" marR="0" marT="13335"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23383">
                <a:tc>
                  <a:txBody>
                    <a:bodyPr/>
                    <a:lstStyle/>
                    <a:p>
                      <a:pPr marL="83185" algn="ctr">
                        <a:lnSpc>
                          <a:spcPct val="100000"/>
                        </a:lnSpc>
                        <a:spcBef>
                          <a:spcPts val="260"/>
                        </a:spcBef>
                      </a:pPr>
                      <a:endParaRPr lang="en-US" sz="2000" b="1" dirty="0">
                        <a:latin typeface="IvyJournal" panose="020B0404020101010102"/>
                        <a:cs typeface="Times New Roman"/>
                      </a:endParaRPr>
                    </a:p>
                    <a:p>
                      <a:pPr marL="83185" algn="ctr">
                        <a:lnSpc>
                          <a:spcPct val="100000"/>
                        </a:lnSpc>
                        <a:spcBef>
                          <a:spcPts val="260"/>
                        </a:spcBef>
                      </a:pPr>
                      <a:r>
                        <a:rPr lang="en-US" sz="2000" b="1" dirty="0">
                          <a:latin typeface="IvyJournal" panose="020B0404020101010102"/>
                          <a:cs typeface="Times New Roman"/>
                        </a:rPr>
                        <a:t>FY25/26 </a:t>
                      </a:r>
                    </a:p>
                    <a:p>
                      <a:pPr marL="83185" algn="ctr">
                        <a:lnSpc>
                          <a:spcPct val="100000"/>
                        </a:lnSpc>
                        <a:spcBef>
                          <a:spcPts val="260"/>
                        </a:spcBef>
                      </a:pPr>
                      <a:r>
                        <a:rPr lang="en-US" sz="1800" b="1" i="1" spc="-5" dirty="0">
                          <a:latin typeface="IvyJournal" panose="020B0404020101010102"/>
                          <a:cs typeface="Times New Roman"/>
                        </a:rPr>
                        <a:t>10/01/25-12/31/25</a:t>
                      </a:r>
                      <a:endParaRPr lang="en-US" sz="1800" b="1" dirty="0">
                        <a:latin typeface="IvyJournal" panose="020B0404020101010102"/>
                        <a:cs typeface="Times New Roman"/>
                      </a:endParaRP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925194">
                        <a:lnSpc>
                          <a:spcPct val="100000"/>
                        </a:lnSpc>
                        <a:spcBef>
                          <a:spcPts val="260"/>
                        </a:spcBef>
                      </a:pPr>
                      <a:endParaRPr lang="en-US" sz="2000" b="0" i="1" dirty="0">
                        <a:latin typeface="IvyJournal" panose="020B0404020101010102"/>
                        <a:cs typeface="Times New Roman"/>
                      </a:endParaRPr>
                    </a:p>
                    <a:p>
                      <a:pPr marL="925194">
                        <a:lnSpc>
                          <a:spcPct val="100000"/>
                        </a:lnSpc>
                        <a:spcBef>
                          <a:spcPts val="260"/>
                        </a:spcBef>
                      </a:pPr>
                      <a:r>
                        <a:rPr lang="en-US" sz="2000" b="0" i="1" dirty="0">
                          <a:latin typeface="IvyJournal" panose="020B0404020101010102"/>
                          <a:cs typeface="Times New Roman"/>
                        </a:rPr>
                        <a:t>00:21</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rgbClr val="FAE4D5"/>
                    </a:solidFill>
                  </a:tcPr>
                </a:tc>
                <a:tc rowSpan="3">
                  <a:txBody>
                    <a:bodyPr/>
                    <a:lstStyle/>
                    <a:p>
                      <a:pPr algn="ctr">
                        <a:lnSpc>
                          <a:spcPct val="100000"/>
                        </a:lnSpc>
                        <a:spcBef>
                          <a:spcPts val="1839"/>
                        </a:spcBef>
                      </a:pPr>
                      <a:endParaRPr lang="en-US" sz="2000" b="1" i="1" dirty="0">
                        <a:solidFill>
                          <a:schemeClr val="tx1"/>
                        </a:solidFill>
                        <a:latin typeface="IvyJournal" panose="020B0404020101010102"/>
                        <a:cs typeface="Times New Roman"/>
                      </a:endParaRPr>
                    </a:p>
                    <a:p>
                      <a:pPr algn="ctr">
                        <a:lnSpc>
                          <a:spcPct val="100000"/>
                        </a:lnSpc>
                        <a:spcBef>
                          <a:spcPts val="1839"/>
                        </a:spcBef>
                      </a:pPr>
                      <a:endParaRPr lang="en-US" sz="3200" b="1" i="1" dirty="0">
                        <a:solidFill>
                          <a:schemeClr val="tx1"/>
                        </a:solidFill>
                        <a:latin typeface="IvyJournal" panose="020B0404020101010102"/>
                        <a:cs typeface="Times New Roman"/>
                      </a:endParaRPr>
                    </a:p>
                    <a:p>
                      <a:pPr algn="ctr">
                        <a:lnSpc>
                          <a:spcPct val="100000"/>
                        </a:lnSpc>
                        <a:spcBef>
                          <a:spcPts val="1839"/>
                        </a:spcBef>
                      </a:pPr>
                      <a:r>
                        <a:rPr lang="en-US" sz="2400" b="1" i="1" dirty="0">
                          <a:solidFill>
                            <a:schemeClr val="tx1"/>
                          </a:solidFill>
                          <a:latin typeface="IvyJournal" panose="020B0404020101010102"/>
                          <a:cs typeface="Times New Roman"/>
                        </a:rPr>
                        <a:t>00:35</a:t>
                      </a:r>
                      <a:endParaRPr sz="2400" b="1" dirty="0">
                        <a:solidFill>
                          <a:schemeClr val="tx1"/>
                        </a:solidFill>
                        <a:latin typeface="IvyJournal" panose="020B0404020101010102"/>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rgbClr val="DEEBF7"/>
                    </a:solidFill>
                  </a:tcPr>
                </a:tc>
                <a:tc>
                  <a:txBody>
                    <a:bodyPr/>
                    <a:lstStyle/>
                    <a:p>
                      <a:pPr marL="1270" algn="ctr">
                        <a:lnSpc>
                          <a:spcPct val="100000"/>
                        </a:lnSpc>
                        <a:spcBef>
                          <a:spcPts val="265"/>
                        </a:spcBef>
                      </a:pPr>
                      <a:endParaRPr lang="en-US" sz="2000" b="0" i="1" spc="0" dirty="0">
                        <a:solidFill>
                          <a:schemeClr val="tx1"/>
                        </a:solidFill>
                        <a:latin typeface="IvyJournal" panose="020B0404020101010102"/>
                        <a:cs typeface="Times New Roman"/>
                      </a:endParaRPr>
                    </a:p>
                    <a:p>
                      <a:pPr marL="1270" algn="ctr">
                        <a:lnSpc>
                          <a:spcPct val="100000"/>
                        </a:lnSpc>
                        <a:spcBef>
                          <a:spcPts val="265"/>
                        </a:spcBef>
                      </a:pPr>
                      <a:r>
                        <a:rPr lang="en-US" sz="2000" b="0" i="1" spc="0" dirty="0">
                          <a:solidFill>
                            <a:schemeClr val="tx1"/>
                          </a:solidFill>
                          <a:latin typeface="IvyJournal" panose="020B0404020101010102"/>
                          <a:cs typeface="Times New Roman"/>
                        </a:rPr>
                        <a:t>-00:14</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8239281"/>
                  </a:ext>
                </a:extLst>
              </a:tr>
              <a:tr h="1166215">
                <a:tc>
                  <a:txBody>
                    <a:bodyPr/>
                    <a:lstStyle/>
                    <a:p>
                      <a:pPr marL="83185" algn="ctr">
                        <a:lnSpc>
                          <a:spcPct val="100000"/>
                        </a:lnSpc>
                        <a:spcBef>
                          <a:spcPts val="260"/>
                        </a:spcBef>
                      </a:pPr>
                      <a:endParaRPr lang="en-US" sz="2000" b="1" dirty="0">
                        <a:latin typeface="IvyJournal" panose="020B0404020101010102"/>
                        <a:cs typeface="Times New Roman"/>
                      </a:endParaRPr>
                    </a:p>
                    <a:p>
                      <a:pPr marL="83185" algn="ctr">
                        <a:lnSpc>
                          <a:spcPct val="100000"/>
                        </a:lnSpc>
                        <a:spcBef>
                          <a:spcPts val="260"/>
                        </a:spcBef>
                      </a:pPr>
                      <a:r>
                        <a:rPr lang="en-US" sz="2000" b="1" dirty="0">
                          <a:latin typeface="IvyJournal" panose="020B0404020101010102"/>
                          <a:cs typeface="Times New Roman"/>
                        </a:rPr>
                        <a:t>December 2025</a:t>
                      </a:r>
                      <a:endParaRPr sz="2000" b="1" dirty="0">
                        <a:latin typeface="IvyJournal" panose="020B0404020101010102"/>
                        <a:cs typeface="Times New Roman"/>
                      </a:endParaRP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5194">
                        <a:lnSpc>
                          <a:spcPct val="100000"/>
                        </a:lnSpc>
                        <a:spcBef>
                          <a:spcPts val="260"/>
                        </a:spcBef>
                      </a:pPr>
                      <a:endParaRPr lang="en-US" sz="2000" b="0" i="1" dirty="0">
                        <a:latin typeface="IvyJournal" panose="020B0404020101010102"/>
                        <a:cs typeface="Times New Roman"/>
                      </a:endParaRPr>
                    </a:p>
                    <a:p>
                      <a:pPr marL="925194">
                        <a:lnSpc>
                          <a:spcPct val="100000"/>
                        </a:lnSpc>
                        <a:spcBef>
                          <a:spcPts val="260"/>
                        </a:spcBef>
                      </a:pPr>
                      <a:r>
                        <a:rPr lang="en-US" sz="2000" b="0" i="1" dirty="0">
                          <a:latin typeface="IvyJournal" panose="020B0404020101010102"/>
                          <a:cs typeface="Times New Roman"/>
                        </a:rPr>
                        <a:t>00:14</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4D5"/>
                    </a:solidFill>
                  </a:tcPr>
                </a:tc>
                <a:tc vMerge="1">
                  <a:txBody>
                    <a:bodyPr/>
                    <a:lstStyle/>
                    <a:p>
                      <a:pPr algn="ctr">
                        <a:lnSpc>
                          <a:spcPct val="100000"/>
                        </a:lnSpc>
                        <a:spcBef>
                          <a:spcPts val="1839"/>
                        </a:spcBef>
                      </a:pPr>
                      <a:endParaRPr sz="2000" b="1" dirty="0">
                        <a:solidFill>
                          <a:schemeClr val="tx1"/>
                        </a:solidFill>
                        <a:latin typeface="Times New Roman"/>
                        <a:cs typeface="Times New Roman"/>
                      </a:endParaRPr>
                    </a:p>
                  </a:txBody>
                  <a:tcPr marL="0" marR="0" marT="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marL="1270" marR="0" lvl="0" indent="0" algn="ctr" defTabSz="914400" eaLnBrk="1" fontAlgn="auto" latinLnBrk="0" hangingPunct="1">
                        <a:lnSpc>
                          <a:spcPct val="100000"/>
                        </a:lnSpc>
                        <a:spcBef>
                          <a:spcPts val="265"/>
                        </a:spcBef>
                        <a:spcAft>
                          <a:spcPts val="0"/>
                        </a:spcAft>
                        <a:buClrTx/>
                        <a:buSzTx/>
                        <a:buFontTx/>
                        <a:buNone/>
                        <a:tabLst/>
                        <a:defRPr/>
                      </a:pPr>
                      <a:endParaRPr lang="en-US" sz="2000" b="0" i="1" spc="0" dirty="0">
                        <a:solidFill>
                          <a:schemeClr val="tx1"/>
                        </a:solidFill>
                        <a:latin typeface="IvyJournal" panose="020B0404020101010102"/>
                        <a:cs typeface="Times New Roman"/>
                      </a:endParaRPr>
                    </a:p>
                    <a:p>
                      <a:pPr marL="1270" marR="0" lvl="0" indent="0" algn="ctr" defTabSz="914400" eaLnBrk="1" fontAlgn="auto" latinLnBrk="0" hangingPunct="1">
                        <a:lnSpc>
                          <a:spcPct val="100000"/>
                        </a:lnSpc>
                        <a:spcBef>
                          <a:spcPts val="265"/>
                        </a:spcBef>
                        <a:spcAft>
                          <a:spcPts val="0"/>
                        </a:spcAft>
                        <a:buClrTx/>
                        <a:buSzTx/>
                        <a:buFontTx/>
                        <a:buNone/>
                        <a:tabLst/>
                        <a:defRPr/>
                      </a:pPr>
                      <a:r>
                        <a:rPr lang="en-US" sz="2000" b="0" i="1" spc="0" dirty="0">
                          <a:solidFill>
                            <a:schemeClr val="tx1"/>
                          </a:solidFill>
                          <a:latin typeface="IvyJournal" panose="020B0404020101010102"/>
                          <a:cs typeface="Times New Roman"/>
                        </a:rPr>
                        <a:t>-00:21</a:t>
                      </a: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66215">
                <a:tc>
                  <a:txBody>
                    <a:bodyPr/>
                    <a:lstStyle/>
                    <a:p>
                      <a:pPr marL="83185" algn="ctr">
                        <a:lnSpc>
                          <a:spcPct val="100000"/>
                        </a:lnSpc>
                        <a:spcBef>
                          <a:spcPts val="260"/>
                        </a:spcBef>
                      </a:pPr>
                      <a:endParaRPr lang="en-US" sz="2000" b="1" dirty="0">
                        <a:latin typeface="IvyJournal" panose="020B0404020101010102"/>
                        <a:cs typeface="Times New Roman"/>
                      </a:endParaRPr>
                    </a:p>
                    <a:p>
                      <a:pPr marL="83185" algn="ctr">
                        <a:lnSpc>
                          <a:spcPct val="100000"/>
                        </a:lnSpc>
                        <a:spcBef>
                          <a:spcPts val="260"/>
                        </a:spcBef>
                      </a:pPr>
                      <a:r>
                        <a:rPr lang="en-US" sz="2000" b="1" dirty="0">
                          <a:latin typeface="IvyJournal" panose="020B0404020101010102"/>
                          <a:cs typeface="Times New Roman"/>
                        </a:rPr>
                        <a:t>November 2025</a:t>
                      </a:r>
                      <a:endParaRPr sz="2000" b="1" dirty="0">
                        <a:latin typeface="IvyJournal" panose="020B0404020101010102"/>
                        <a:cs typeface="Times New Roman"/>
                      </a:endParaRP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5194">
                        <a:lnSpc>
                          <a:spcPct val="100000"/>
                        </a:lnSpc>
                        <a:spcBef>
                          <a:spcPts val="260"/>
                        </a:spcBef>
                      </a:pPr>
                      <a:endParaRPr lang="en-US" sz="2000" b="0" i="1" dirty="0">
                        <a:latin typeface="IvyJournal" panose="020B0404020101010102"/>
                        <a:cs typeface="Times New Roman"/>
                      </a:endParaRPr>
                    </a:p>
                    <a:p>
                      <a:pPr marL="925194">
                        <a:lnSpc>
                          <a:spcPct val="100000"/>
                        </a:lnSpc>
                        <a:spcBef>
                          <a:spcPts val="260"/>
                        </a:spcBef>
                      </a:pPr>
                      <a:r>
                        <a:rPr lang="en-US" sz="2000" b="0" i="1" dirty="0">
                          <a:latin typeface="IvyJournal" panose="020B0404020101010102"/>
                          <a:cs typeface="Times New Roman"/>
                        </a:rPr>
                        <a:t>00:10</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4D5"/>
                    </a:solidFill>
                  </a:tcPr>
                </a:tc>
                <a:tc vMerge="1">
                  <a:txBody>
                    <a:bodyPr/>
                    <a:lstStyle/>
                    <a:p>
                      <a:pPr algn="ctr">
                        <a:lnSpc>
                          <a:spcPct val="100000"/>
                        </a:lnSpc>
                        <a:spcBef>
                          <a:spcPts val="1839"/>
                        </a:spcBef>
                      </a:pPr>
                      <a:endParaRPr sz="2000" b="1" dirty="0">
                        <a:solidFill>
                          <a:schemeClr val="tx1"/>
                        </a:solidFill>
                        <a:latin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marL="1270" algn="ctr">
                        <a:lnSpc>
                          <a:spcPct val="100000"/>
                        </a:lnSpc>
                        <a:spcBef>
                          <a:spcPts val="265"/>
                        </a:spcBef>
                      </a:pPr>
                      <a:endParaRPr lang="en-US" sz="1800" b="0" i="1" spc="0" dirty="0">
                        <a:solidFill>
                          <a:schemeClr val="tx1"/>
                        </a:solidFill>
                        <a:latin typeface="IvyJournal" panose="020B0404020101010102"/>
                        <a:cs typeface="Times New Roman"/>
                      </a:endParaRPr>
                    </a:p>
                    <a:p>
                      <a:pPr marL="1270" algn="ctr">
                        <a:lnSpc>
                          <a:spcPct val="100000"/>
                        </a:lnSpc>
                        <a:spcBef>
                          <a:spcPts val="265"/>
                        </a:spcBef>
                      </a:pPr>
                      <a:r>
                        <a:rPr lang="en-US" sz="1800" b="0" i="1" spc="0" dirty="0">
                          <a:solidFill>
                            <a:schemeClr val="tx1"/>
                          </a:solidFill>
                          <a:latin typeface="IvyJournal" panose="020B0404020101010102"/>
                          <a:cs typeface="Times New Roman"/>
                        </a:rPr>
                        <a:t>-00:15</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0562901"/>
                  </a:ext>
                </a:extLst>
              </a:tr>
            </a:tbl>
          </a:graphicData>
        </a:graphic>
      </p:graphicFrame>
    </p:spTree>
    <p:extLst>
      <p:ext uri="{BB962C8B-B14F-4D97-AF65-F5344CB8AC3E}">
        <p14:creationId xmlns:p14="http://schemas.microsoft.com/office/powerpoint/2010/main" val="982036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FC562C-C56E-05BB-8968-3844D73F3E41}"/>
              </a:ext>
            </a:extLst>
          </p:cNvPr>
          <p:cNvSpPr>
            <a:spLocks noGrp="1"/>
          </p:cNvSpPr>
          <p:nvPr>
            <p:ph type="body" sz="quarter" idx="15"/>
          </p:nvPr>
        </p:nvSpPr>
        <p:spPr>
          <a:xfrm>
            <a:off x="370887" y="2019321"/>
            <a:ext cx="2948575" cy="685778"/>
          </a:xfrm>
        </p:spPr>
        <p:txBody>
          <a:bodyPr>
            <a:noAutofit/>
          </a:bodyPr>
          <a:lstStyle/>
          <a:p>
            <a:pPr algn="ctr"/>
            <a:r>
              <a:rPr lang="en-US" sz="2000" b="1" spc="-4" dirty="0">
                <a:latin typeface="IvyJournal" panose="020B0404020101010102"/>
                <a:cs typeface="Arial"/>
              </a:rPr>
              <a:t>Turnout Time is the</a:t>
            </a:r>
            <a:r>
              <a:rPr lang="en-US" sz="2000" b="1" spc="11" dirty="0">
                <a:latin typeface="IvyJournal" panose="020B0404020101010102"/>
                <a:cs typeface="Arial"/>
              </a:rPr>
              <a:t> </a:t>
            </a:r>
            <a:r>
              <a:rPr lang="en-US" sz="2000" b="1" spc="-4" dirty="0">
                <a:latin typeface="IvyJournal" panose="020B0404020101010102"/>
                <a:cs typeface="Arial"/>
              </a:rPr>
              <a:t>duration</a:t>
            </a:r>
            <a:r>
              <a:rPr lang="en-US" sz="2000" b="1" dirty="0">
                <a:latin typeface="IvyJournal" panose="020B0404020101010102"/>
                <a:cs typeface="Arial"/>
              </a:rPr>
              <a:t> </a:t>
            </a:r>
            <a:r>
              <a:rPr lang="en-US" sz="2000" b="1" spc="-4" dirty="0">
                <a:latin typeface="IvyJournal" panose="020B0404020101010102"/>
                <a:cs typeface="Arial"/>
              </a:rPr>
              <a:t>between</a:t>
            </a:r>
            <a:r>
              <a:rPr lang="en-US" sz="2000" b="1" spc="15" dirty="0">
                <a:latin typeface="IvyJournal" panose="020B0404020101010102"/>
                <a:cs typeface="Arial"/>
              </a:rPr>
              <a:t> </a:t>
            </a:r>
            <a:r>
              <a:rPr lang="en-US" sz="2000" b="1" spc="-8" dirty="0">
                <a:latin typeface="IvyJournal" panose="020B0404020101010102"/>
                <a:cs typeface="Arial"/>
              </a:rPr>
              <a:t>when</a:t>
            </a:r>
            <a:r>
              <a:rPr lang="en-US" sz="2000" b="1" spc="11" dirty="0">
                <a:latin typeface="IvyJournal" panose="020B0404020101010102"/>
                <a:cs typeface="Arial"/>
              </a:rPr>
              <a:t> </a:t>
            </a:r>
            <a:r>
              <a:rPr lang="en-US" sz="2000" b="1" spc="-4" dirty="0">
                <a:latin typeface="IvyJournal" panose="020B0404020101010102"/>
                <a:cs typeface="Arial"/>
              </a:rPr>
              <a:t>the</a:t>
            </a:r>
            <a:r>
              <a:rPr lang="en-US" sz="2000" b="1" spc="11" dirty="0">
                <a:latin typeface="IvyJournal" panose="020B0404020101010102"/>
                <a:cs typeface="Arial"/>
              </a:rPr>
              <a:t> </a:t>
            </a:r>
            <a:r>
              <a:rPr lang="en-US" sz="2000" b="1" spc="-4" dirty="0">
                <a:latin typeface="IvyJournal" panose="020B0404020101010102"/>
                <a:cs typeface="Arial"/>
              </a:rPr>
              <a:t>alarm</a:t>
            </a:r>
            <a:r>
              <a:rPr lang="en-US" sz="2000" b="1" spc="11" dirty="0">
                <a:latin typeface="IvyJournal" panose="020B0404020101010102"/>
                <a:cs typeface="Arial"/>
              </a:rPr>
              <a:t> </a:t>
            </a:r>
            <a:r>
              <a:rPr lang="en-US" sz="2000" b="1" spc="-4" dirty="0">
                <a:latin typeface="IvyJournal" panose="020B0404020101010102"/>
                <a:cs typeface="Arial"/>
              </a:rPr>
              <a:t>sounds</a:t>
            </a:r>
            <a:r>
              <a:rPr lang="en-US" sz="2000" b="1" spc="8" dirty="0">
                <a:latin typeface="IvyJournal" panose="020B0404020101010102"/>
                <a:cs typeface="Arial"/>
              </a:rPr>
              <a:t> </a:t>
            </a:r>
            <a:r>
              <a:rPr lang="en-US" sz="2000" b="1" spc="-4" dirty="0">
                <a:latin typeface="IvyJournal" panose="020B0404020101010102"/>
                <a:cs typeface="Arial"/>
              </a:rPr>
              <a:t>at</a:t>
            </a:r>
            <a:r>
              <a:rPr lang="en-US" sz="2000" b="1" spc="8" dirty="0">
                <a:latin typeface="IvyJournal" panose="020B0404020101010102"/>
                <a:cs typeface="Arial"/>
              </a:rPr>
              <a:t> </a:t>
            </a:r>
            <a:r>
              <a:rPr lang="en-US" sz="2000" b="1" spc="-4" dirty="0">
                <a:latin typeface="IvyJournal" panose="020B0404020101010102"/>
                <a:cs typeface="Arial"/>
              </a:rPr>
              <a:t>the </a:t>
            </a:r>
            <a:r>
              <a:rPr lang="en-US" sz="2000" b="1" spc="-319" dirty="0">
                <a:latin typeface="IvyJournal" panose="020B0404020101010102"/>
                <a:cs typeface="Arial"/>
              </a:rPr>
              <a:t> </a:t>
            </a:r>
            <a:r>
              <a:rPr lang="en-US" sz="2000" b="1" spc="-4" dirty="0">
                <a:latin typeface="IvyJournal" panose="020B0404020101010102"/>
                <a:cs typeface="Arial"/>
              </a:rPr>
              <a:t>station</a:t>
            </a:r>
            <a:r>
              <a:rPr lang="en-US" sz="2000" b="1" spc="8" dirty="0">
                <a:latin typeface="IvyJournal" panose="020B0404020101010102"/>
                <a:cs typeface="Arial"/>
              </a:rPr>
              <a:t> </a:t>
            </a:r>
            <a:r>
              <a:rPr lang="en-US" sz="2000" b="1" spc="-4" dirty="0">
                <a:latin typeface="IvyJournal" panose="020B0404020101010102"/>
                <a:cs typeface="Arial"/>
              </a:rPr>
              <a:t>and</a:t>
            </a:r>
            <a:r>
              <a:rPr lang="en-US" sz="2000" b="1" dirty="0">
                <a:latin typeface="IvyJournal" panose="020B0404020101010102"/>
                <a:cs typeface="Arial"/>
              </a:rPr>
              <a:t> </a:t>
            </a:r>
            <a:r>
              <a:rPr lang="en-US" sz="2000" b="1" spc="-4" dirty="0">
                <a:latin typeface="IvyJournal" panose="020B0404020101010102"/>
                <a:cs typeface="Arial"/>
              </a:rPr>
              <a:t>the</a:t>
            </a:r>
            <a:r>
              <a:rPr lang="en-US" sz="2000" b="1" spc="8" dirty="0">
                <a:latin typeface="IvyJournal" panose="020B0404020101010102"/>
                <a:cs typeface="Arial"/>
              </a:rPr>
              <a:t> </a:t>
            </a:r>
            <a:r>
              <a:rPr lang="en-US" sz="2000" b="1" spc="-4" dirty="0">
                <a:latin typeface="IvyJournal" panose="020B0404020101010102"/>
                <a:cs typeface="Arial"/>
              </a:rPr>
              <a:t>wheels</a:t>
            </a:r>
            <a:r>
              <a:rPr lang="en-US" sz="2000" b="1" spc="4" dirty="0">
                <a:latin typeface="IvyJournal" panose="020B0404020101010102"/>
                <a:cs typeface="Arial"/>
              </a:rPr>
              <a:t> </a:t>
            </a:r>
            <a:r>
              <a:rPr lang="en-US" sz="2000" b="1" spc="-4" dirty="0">
                <a:latin typeface="IvyJournal" panose="020B0404020101010102"/>
                <a:cs typeface="Arial"/>
              </a:rPr>
              <a:t>of</a:t>
            </a:r>
            <a:r>
              <a:rPr lang="en-US" sz="2000" b="1" spc="11" dirty="0">
                <a:latin typeface="IvyJournal" panose="020B0404020101010102"/>
                <a:cs typeface="Arial"/>
              </a:rPr>
              <a:t> </a:t>
            </a:r>
            <a:r>
              <a:rPr lang="en-US" sz="2000" b="1" spc="-4" dirty="0">
                <a:latin typeface="IvyJournal" panose="020B0404020101010102"/>
                <a:cs typeface="Arial"/>
              </a:rPr>
              <a:t>the</a:t>
            </a:r>
            <a:r>
              <a:rPr lang="en-US" sz="2000" b="1" spc="8" dirty="0">
                <a:latin typeface="IvyJournal" panose="020B0404020101010102"/>
                <a:cs typeface="Arial"/>
              </a:rPr>
              <a:t> </a:t>
            </a:r>
            <a:r>
              <a:rPr lang="en-US" sz="2000" b="1" spc="-4" dirty="0">
                <a:latin typeface="IvyJournal" panose="020B0404020101010102"/>
                <a:cs typeface="Arial"/>
              </a:rPr>
              <a:t>apparatus</a:t>
            </a:r>
            <a:r>
              <a:rPr lang="en-US" sz="2000" b="1" spc="15" dirty="0">
                <a:latin typeface="IvyJournal" panose="020B0404020101010102"/>
                <a:cs typeface="Arial"/>
              </a:rPr>
              <a:t> </a:t>
            </a:r>
            <a:r>
              <a:rPr lang="en-US" sz="2000" b="1" spc="-4" dirty="0">
                <a:latin typeface="IvyJournal" panose="020B0404020101010102"/>
                <a:cs typeface="Arial"/>
              </a:rPr>
              <a:t>start</a:t>
            </a:r>
            <a:r>
              <a:rPr lang="en-US" sz="2000" b="1" spc="11" dirty="0">
                <a:latin typeface="IvyJournal" panose="020B0404020101010102"/>
                <a:cs typeface="Arial"/>
              </a:rPr>
              <a:t> </a:t>
            </a:r>
            <a:r>
              <a:rPr lang="en-US" sz="2000" b="1" spc="-4" dirty="0">
                <a:latin typeface="IvyJournal" panose="020B0404020101010102"/>
                <a:cs typeface="Arial"/>
              </a:rPr>
              <a:t>turning</a:t>
            </a:r>
            <a:endParaRPr lang="en-US" sz="2000" b="1" dirty="0"/>
          </a:p>
        </p:txBody>
      </p:sp>
      <p:sp>
        <p:nvSpPr>
          <p:cNvPr id="5" name="Title 4">
            <a:extLst>
              <a:ext uri="{FF2B5EF4-FFF2-40B4-BE49-F238E27FC236}">
                <a16:creationId xmlns:a16="http://schemas.microsoft.com/office/drawing/2014/main" id="{BA3C60E3-98CF-DF03-819A-E7374EF7AEAB}"/>
              </a:ext>
            </a:extLst>
          </p:cNvPr>
          <p:cNvSpPr>
            <a:spLocks noGrp="1"/>
          </p:cNvSpPr>
          <p:nvPr>
            <p:ph type="ctrTitle"/>
          </p:nvPr>
        </p:nvSpPr>
        <p:spPr>
          <a:xfrm>
            <a:off x="451849" y="628650"/>
            <a:ext cx="2758075" cy="1123950"/>
          </a:xfrm>
        </p:spPr>
        <p:txBody>
          <a:bodyPr>
            <a:normAutofit/>
          </a:bodyPr>
          <a:lstStyle/>
          <a:p>
            <a:pPr algn="ctr"/>
            <a:r>
              <a:rPr lang="en-US" dirty="0"/>
              <a:t>Average Turnout Time</a:t>
            </a:r>
          </a:p>
        </p:txBody>
      </p:sp>
      <p:sp>
        <p:nvSpPr>
          <p:cNvPr id="8" name="Text Placeholder 7">
            <a:extLst>
              <a:ext uri="{FF2B5EF4-FFF2-40B4-BE49-F238E27FC236}">
                <a16:creationId xmlns:a16="http://schemas.microsoft.com/office/drawing/2014/main" id="{3B331CEF-6DDB-0126-C131-63F87B58286D}"/>
              </a:ext>
            </a:extLst>
          </p:cNvPr>
          <p:cNvSpPr>
            <a:spLocks noGrp="1"/>
          </p:cNvSpPr>
          <p:nvPr>
            <p:ph type="body" sz="quarter" idx="18"/>
          </p:nvPr>
        </p:nvSpPr>
        <p:spPr/>
        <p:txBody>
          <a:bodyPr>
            <a:normAutofit fontScale="92500" lnSpcReduction="10000"/>
          </a:bodyPr>
          <a:lstStyle/>
          <a:p>
            <a:pPr algn="ctr"/>
            <a:r>
              <a:rPr lang="en-US"/>
              <a:t>The Villages Public Safety Department is committed to the safety of our community through the delivery of emergency services, fire prevention,  and education. We will safeguard life, property and the environment. </a:t>
            </a:r>
            <a:endParaRPr lang="en-US" dirty="0"/>
          </a:p>
        </p:txBody>
      </p:sp>
      <p:sp>
        <p:nvSpPr>
          <p:cNvPr id="10" name="Text Placeholder 8">
            <a:extLst>
              <a:ext uri="{FF2B5EF4-FFF2-40B4-BE49-F238E27FC236}">
                <a16:creationId xmlns:a16="http://schemas.microsoft.com/office/drawing/2014/main" id="{A4E9BC36-89A8-7DC2-C310-A44EE2B83D7E}"/>
              </a:ext>
            </a:extLst>
          </p:cNvPr>
          <p:cNvSpPr>
            <a:spLocks noGrp="1"/>
          </p:cNvSpPr>
          <p:nvPr>
            <p:ph type="body" sz="quarter" idx="19"/>
          </p:nvPr>
        </p:nvSpPr>
        <p:spPr>
          <a:xfrm>
            <a:off x="481013" y="4572000"/>
            <a:ext cx="2700337" cy="276225"/>
          </a:xfrm>
        </p:spPr>
        <p:txBody>
          <a:bodyPr/>
          <a:lstStyle/>
          <a:p>
            <a:pPr algn="ctr"/>
            <a:r>
              <a:rPr lang="en-US" dirty="0"/>
              <a:t>In case of emergency dial 9-1-1</a:t>
            </a:r>
          </a:p>
          <a:p>
            <a:endParaRPr lang="en-US" dirty="0"/>
          </a:p>
        </p:txBody>
      </p:sp>
      <p:graphicFrame>
        <p:nvGraphicFramePr>
          <p:cNvPr id="6" name="object 3">
            <a:extLst>
              <a:ext uri="{FF2B5EF4-FFF2-40B4-BE49-F238E27FC236}">
                <a16:creationId xmlns:a16="http://schemas.microsoft.com/office/drawing/2014/main" id="{CE0E6386-8C83-CCD9-2EFE-335248EE9BB8}"/>
              </a:ext>
            </a:extLst>
          </p:cNvPr>
          <p:cNvGraphicFramePr>
            <a:graphicFrameLocks/>
          </p:cNvGraphicFramePr>
          <p:nvPr/>
        </p:nvGraphicFramePr>
        <p:xfrm>
          <a:off x="3429000" y="381001"/>
          <a:ext cx="8686801" cy="5470958"/>
        </p:xfrm>
        <a:graphic>
          <a:graphicData uri="http://schemas.openxmlformats.org/drawingml/2006/table">
            <a:tbl>
              <a:tblPr firstRow="1" bandRow="1">
                <a:tableStyleId>{2D5ABB26-0587-4C30-8999-92F81FD0307C}</a:tableStyleId>
              </a:tblPr>
              <a:tblGrid>
                <a:gridCol w="2306782">
                  <a:extLst>
                    <a:ext uri="{9D8B030D-6E8A-4147-A177-3AD203B41FA5}">
                      <a16:colId xmlns:a16="http://schemas.microsoft.com/office/drawing/2014/main" val="20000"/>
                    </a:ext>
                  </a:extLst>
                </a:gridCol>
                <a:gridCol w="2262909">
                  <a:extLst>
                    <a:ext uri="{9D8B030D-6E8A-4147-A177-3AD203B41FA5}">
                      <a16:colId xmlns:a16="http://schemas.microsoft.com/office/drawing/2014/main" val="20001"/>
                    </a:ext>
                  </a:extLst>
                </a:gridCol>
                <a:gridCol w="2175366">
                  <a:extLst>
                    <a:ext uri="{9D8B030D-6E8A-4147-A177-3AD203B41FA5}">
                      <a16:colId xmlns:a16="http://schemas.microsoft.com/office/drawing/2014/main" val="20002"/>
                    </a:ext>
                  </a:extLst>
                </a:gridCol>
                <a:gridCol w="1941744">
                  <a:extLst>
                    <a:ext uri="{9D8B030D-6E8A-4147-A177-3AD203B41FA5}">
                      <a16:colId xmlns:a16="http://schemas.microsoft.com/office/drawing/2014/main" val="20003"/>
                    </a:ext>
                  </a:extLst>
                </a:gridCol>
              </a:tblGrid>
              <a:tr h="930563">
                <a:tc gridSpan="4">
                  <a:txBody>
                    <a:bodyPr/>
                    <a:lstStyle/>
                    <a:p>
                      <a:pPr algn="ctr">
                        <a:lnSpc>
                          <a:spcPct val="100000"/>
                        </a:lnSpc>
                        <a:spcBef>
                          <a:spcPts val="229"/>
                        </a:spcBef>
                      </a:pPr>
                      <a:r>
                        <a:rPr sz="2800" b="1" spc="-5" dirty="0">
                          <a:solidFill>
                            <a:srgbClr val="FF0000"/>
                          </a:solidFill>
                          <a:latin typeface="IvyJournal" panose="020B0404020101010102"/>
                          <a:cs typeface="Times New Roman"/>
                        </a:rPr>
                        <a:t>All</a:t>
                      </a:r>
                      <a:r>
                        <a:rPr sz="2800" b="1" spc="-10" dirty="0">
                          <a:solidFill>
                            <a:srgbClr val="FF0000"/>
                          </a:solidFill>
                          <a:latin typeface="IvyJournal" panose="020B0404020101010102"/>
                          <a:cs typeface="Times New Roman"/>
                        </a:rPr>
                        <a:t> </a:t>
                      </a:r>
                      <a:r>
                        <a:rPr sz="2800" b="1" spc="-5" dirty="0">
                          <a:solidFill>
                            <a:srgbClr val="FF0000"/>
                          </a:solidFill>
                          <a:latin typeface="IvyJournal" panose="020B0404020101010102"/>
                          <a:cs typeface="Times New Roman"/>
                        </a:rPr>
                        <a:t>Emergency</a:t>
                      </a:r>
                      <a:r>
                        <a:rPr sz="2800" b="1" spc="10" dirty="0">
                          <a:solidFill>
                            <a:srgbClr val="FF0000"/>
                          </a:solidFill>
                          <a:latin typeface="IvyJournal" panose="020B0404020101010102"/>
                          <a:cs typeface="Times New Roman"/>
                        </a:rPr>
                        <a:t> </a:t>
                      </a:r>
                      <a:r>
                        <a:rPr sz="2800" b="1" spc="-5" dirty="0">
                          <a:solidFill>
                            <a:srgbClr val="FF0000"/>
                          </a:solidFill>
                          <a:latin typeface="IvyJournal" panose="020B0404020101010102"/>
                          <a:cs typeface="Times New Roman"/>
                        </a:rPr>
                        <a:t>Calls</a:t>
                      </a:r>
                      <a:r>
                        <a:rPr sz="2800" b="1" spc="-10" dirty="0">
                          <a:solidFill>
                            <a:srgbClr val="FF0000"/>
                          </a:solidFill>
                          <a:latin typeface="IvyJournal" panose="020B0404020101010102"/>
                          <a:cs typeface="Times New Roman"/>
                        </a:rPr>
                        <a:t> </a:t>
                      </a:r>
                      <a:r>
                        <a:rPr sz="2800" b="1" u="sng" spc="-10" dirty="0">
                          <a:solidFill>
                            <a:srgbClr val="FF0000"/>
                          </a:solidFill>
                          <a:uFill>
                            <a:solidFill>
                              <a:srgbClr val="FF0000"/>
                            </a:solidFill>
                          </a:uFill>
                          <a:latin typeface="IvyJournal" panose="020B0404020101010102"/>
                          <a:cs typeface="Times New Roman"/>
                        </a:rPr>
                        <a:t>within The</a:t>
                      </a:r>
                      <a:r>
                        <a:rPr sz="2800" b="1" u="sng" spc="-55" dirty="0">
                          <a:solidFill>
                            <a:srgbClr val="FF0000"/>
                          </a:solidFill>
                          <a:uFill>
                            <a:solidFill>
                              <a:srgbClr val="FF0000"/>
                            </a:solidFill>
                          </a:uFill>
                          <a:latin typeface="IvyJournal" panose="020B0404020101010102"/>
                          <a:cs typeface="Times New Roman"/>
                        </a:rPr>
                        <a:t> </a:t>
                      </a:r>
                      <a:r>
                        <a:rPr sz="2800" b="1" u="sng" spc="-15" dirty="0">
                          <a:solidFill>
                            <a:srgbClr val="FF0000"/>
                          </a:solidFill>
                          <a:uFill>
                            <a:solidFill>
                              <a:srgbClr val="FF0000"/>
                            </a:solidFill>
                          </a:uFill>
                          <a:latin typeface="IvyJournal" panose="020B0404020101010102"/>
                          <a:cs typeface="Times New Roman"/>
                        </a:rPr>
                        <a:t>Villages</a:t>
                      </a:r>
                      <a:endParaRPr sz="2800" dirty="0">
                        <a:latin typeface="IvyJournal" panose="020B0404020101010102"/>
                        <a:cs typeface="Times New Roman"/>
                      </a:endParaRPr>
                    </a:p>
                    <a:p>
                      <a:pPr algn="ctr">
                        <a:lnSpc>
                          <a:spcPct val="100000"/>
                        </a:lnSpc>
                        <a:spcBef>
                          <a:spcPts val="280"/>
                        </a:spcBef>
                      </a:pPr>
                      <a:r>
                        <a:rPr sz="1500" spc="-5" dirty="0">
                          <a:latin typeface="IvyJournal" panose="020B0404020101010102"/>
                          <a:cs typeface="Times New Roman"/>
                        </a:rPr>
                        <a:t>Measured </a:t>
                      </a:r>
                      <a:r>
                        <a:rPr sz="1500" dirty="0">
                          <a:latin typeface="IvyJournal" panose="020B0404020101010102"/>
                          <a:cs typeface="Times New Roman"/>
                        </a:rPr>
                        <a:t>in</a:t>
                      </a:r>
                      <a:r>
                        <a:rPr sz="1500" spc="-20" dirty="0">
                          <a:latin typeface="IvyJournal" panose="020B0404020101010102"/>
                          <a:cs typeface="Times New Roman"/>
                        </a:rPr>
                        <a:t> </a:t>
                      </a:r>
                      <a:r>
                        <a:rPr sz="1500" spc="-5" dirty="0">
                          <a:latin typeface="IvyJournal" panose="020B0404020101010102"/>
                          <a:cs typeface="Times New Roman"/>
                        </a:rPr>
                        <a:t>minutes</a:t>
                      </a:r>
                      <a:r>
                        <a:rPr sz="1500" spc="-20" dirty="0">
                          <a:latin typeface="IvyJournal" panose="020B0404020101010102"/>
                          <a:cs typeface="Times New Roman"/>
                        </a:rPr>
                        <a:t> </a:t>
                      </a:r>
                      <a:r>
                        <a:rPr sz="1500" spc="-5" dirty="0">
                          <a:latin typeface="IvyJournal" panose="020B0404020101010102"/>
                          <a:cs typeface="Times New Roman"/>
                        </a:rPr>
                        <a:t>and</a:t>
                      </a:r>
                      <a:r>
                        <a:rPr sz="1500" dirty="0">
                          <a:latin typeface="IvyJournal" panose="020B0404020101010102"/>
                          <a:cs typeface="Times New Roman"/>
                        </a:rPr>
                        <a:t> </a:t>
                      </a:r>
                      <a:r>
                        <a:rPr sz="1500" spc="-5" dirty="0">
                          <a:latin typeface="IvyJournal" panose="020B0404020101010102"/>
                          <a:cs typeface="Times New Roman"/>
                        </a:rPr>
                        <a:t>seconds</a:t>
                      </a:r>
                      <a:r>
                        <a:rPr sz="1500" spc="-20" dirty="0">
                          <a:latin typeface="IvyJournal" panose="020B0404020101010102"/>
                          <a:cs typeface="Times New Roman"/>
                        </a:rPr>
                        <a:t> </a:t>
                      </a:r>
                      <a:r>
                        <a:rPr sz="1500" spc="-5" dirty="0">
                          <a:latin typeface="IvyJournal" panose="020B0404020101010102"/>
                          <a:cs typeface="Times New Roman"/>
                        </a:rPr>
                        <a:t>(</a:t>
                      </a:r>
                      <a:r>
                        <a:rPr sz="1500" b="1" spc="-5" dirty="0">
                          <a:latin typeface="IvyJournal" panose="020B0404020101010102"/>
                          <a:cs typeface="Times New Roman"/>
                        </a:rPr>
                        <a:t>mm:ss</a:t>
                      </a:r>
                      <a:r>
                        <a:rPr sz="1500" spc="-5" dirty="0">
                          <a:latin typeface="IvyJournal" panose="020B0404020101010102"/>
                          <a:cs typeface="Times New Roman"/>
                        </a:rPr>
                        <a:t>)</a:t>
                      </a:r>
                      <a:endParaRPr sz="1500" dirty="0">
                        <a:latin typeface="IvyJournal" panose="020B0404020101010102"/>
                        <a:cs typeface="Times New Roman"/>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083359">
                <a:tc>
                  <a:txBody>
                    <a:bodyPr/>
                    <a:lstStyle/>
                    <a:p>
                      <a:pPr>
                        <a:lnSpc>
                          <a:spcPct val="100000"/>
                        </a:lnSpc>
                      </a:pPr>
                      <a:endParaRPr sz="2000" dirty="0">
                        <a:latin typeface="IvyJournal" panose="020B0404020101010102"/>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556260" marR="349885" indent="-200025">
                        <a:lnSpc>
                          <a:spcPct val="107200"/>
                        </a:lnSpc>
                        <a:spcBef>
                          <a:spcPts val="105"/>
                        </a:spcBef>
                      </a:pPr>
                      <a:r>
                        <a:rPr sz="1800" b="1" dirty="0">
                          <a:latin typeface="IvyJournal" panose="020B0404020101010102"/>
                          <a:cs typeface="Times New Roman"/>
                        </a:rPr>
                        <a:t>Baseline</a:t>
                      </a:r>
                      <a:r>
                        <a:rPr sz="1800" b="1" spc="-100" dirty="0">
                          <a:latin typeface="IvyJournal" panose="020B0404020101010102"/>
                          <a:cs typeface="Times New Roman"/>
                        </a:rPr>
                        <a:t> </a:t>
                      </a:r>
                      <a:r>
                        <a:rPr sz="1800" b="1" u="sng" dirty="0">
                          <a:uFill>
                            <a:solidFill>
                              <a:srgbClr val="000000"/>
                            </a:solidFill>
                          </a:uFill>
                          <a:latin typeface="IvyJournal" panose="020B0404020101010102"/>
                          <a:cs typeface="Times New Roman"/>
                        </a:rPr>
                        <a:t>(Actual</a:t>
                      </a:r>
                      <a:endParaRPr lang="en-US" sz="1800" b="1" u="sng" dirty="0">
                        <a:uFill>
                          <a:solidFill>
                            <a:srgbClr val="000000"/>
                          </a:solidFill>
                        </a:uFill>
                        <a:latin typeface="IvyJournal" panose="020B0404020101010102"/>
                        <a:cs typeface="Times New Roman"/>
                      </a:endParaRPr>
                    </a:p>
                    <a:p>
                      <a:pPr marL="556260" marR="349885" indent="-200025">
                        <a:lnSpc>
                          <a:spcPct val="107200"/>
                        </a:lnSpc>
                        <a:spcBef>
                          <a:spcPts val="105"/>
                        </a:spcBef>
                      </a:pPr>
                      <a:r>
                        <a:rPr sz="1800" b="1" dirty="0">
                          <a:latin typeface="IvyJournal" panose="020B0404020101010102"/>
                          <a:cs typeface="Times New Roman"/>
                        </a:rPr>
                        <a:t>Performance</a:t>
                      </a:r>
                      <a:endParaRPr sz="1800" dirty="0">
                        <a:latin typeface="IvyJournal" panose="020B0404020101010102"/>
                        <a:cs typeface="Times New Roman"/>
                      </a:endParaRPr>
                    </a:p>
                  </a:txBody>
                  <a:tcPr marL="0" marR="0" marT="13335"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rgbClr val="FAE4D5"/>
                    </a:solidFill>
                  </a:tcPr>
                </a:tc>
                <a:tc>
                  <a:txBody>
                    <a:bodyPr/>
                    <a:lstStyle/>
                    <a:p>
                      <a:pPr marL="518159" marR="241300" indent="-269875">
                        <a:lnSpc>
                          <a:spcPct val="107200"/>
                        </a:lnSpc>
                        <a:spcBef>
                          <a:spcPts val="105"/>
                        </a:spcBef>
                      </a:pPr>
                      <a:r>
                        <a:rPr sz="1800" b="1" i="1" spc="-5" dirty="0">
                          <a:latin typeface="IvyJournal" panose="020B0404020101010102"/>
                          <a:cs typeface="Times New Roman"/>
                        </a:rPr>
                        <a:t>Benchmark</a:t>
                      </a:r>
                      <a:r>
                        <a:rPr sz="1800" b="1" i="1" spc="-65" dirty="0">
                          <a:latin typeface="IvyJournal" panose="020B0404020101010102"/>
                          <a:cs typeface="Times New Roman"/>
                        </a:rPr>
                        <a:t> </a:t>
                      </a:r>
                      <a:r>
                        <a:rPr sz="1800" b="1" i="1" u="sng" dirty="0">
                          <a:uFill>
                            <a:solidFill>
                              <a:srgbClr val="000000"/>
                            </a:solidFill>
                          </a:uFill>
                          <a:latin typeface="IvyJournal" panose="020B0404020101010102"/>
                          <a:cs typeface="Times New Roman"/>
                        </a:rPr>
                        <a:t>(Goal)</a:t>
                      </a:r>
                      <a:endParaRPr lang="en-US" sz="1800" b="1" i="1" u="sng" dirty="0">
                        <a:uFill>
                          <a:solidFill>
                            <a:srgbClr val="000000"/>
                          </a:solidFill>
                        </a:uFill>
                        <a:latin typeface="IvyJournal" panose="020B0404020101010102"/>
                        <a:cs typeface="Times New Roman"/>
                      </a:endParaRPr>
                    </a:p>
                    <a:p>
                      <a:pPr marL="518159" marR="241300" indent="-269875">
                        <a:lnSpc>
                          <a:spcPct val="107200"/>
                        </a:lnSpc>
                        <a:spcBef>
                          <a:spcPts val="105"/>
                        </a:spcBef>
                      </a:pPr>
                      <a:r>
                        <a:rPr sz="1800" b="1" i="1" spc="-5" dirty="0">
                          <a:latin typeface="IvyJournal" panose="020B0404020101010102"/>
                          <a:cs typeface="Times New Roman"/>
                        </a:rPr>
                        <a:t>Performance</a:t>
                      </a:r>
                      <a:endParaRPr sz="1800" dirty="0">
                        <a:latin typeface="IvyJournal" panose="020B0404020101010102"/>
                        <a:cs typeface="Times New Roman"/>
                      </a:endParaRPr>
                    </a:p>
                  </a:txBody>
                  <a:tcPr marL="0" marR="0" marT="13335"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rgbClr val="DEEBF7"/>
                    </a:solidFill>
                  </a:tcPr>
                </a:tc>
                <a:tc>
                  <a:txBody>
                    <a:bodyPr/>
                    <a:lstStyle/>
                    <a:p>
                      <a:pPr marL="294640" marR="287020" algn="ctr">
                        <a:lnSpc>
                          <a:spcPct val="107200"/>
                        </a:lnSpc>
                        <a:spcBef>
                          <a:spcPts val="105"/>
                        </a:spcBef>
                      </a:pPr>
                      <a:r>
                        <a:rPr lang="en-US" sz="1400" b="1" dirty="0">
                          <a:latin typeface="IvyJournal" panose="020B0404020101010102"/>
                          <a:cs typeface="Times New Roman"/>
                        </a:rPr>
                        <a:t>P</a:t>
                      </a:r>
                      <a:r>
                        <a:rPr lang="en-US" sz="1400" b="1" spc="5" dirty="0">
                          <a:latin typeface="IvyJournal" panose="020B0404020101010102"/>
                          <a:cs typeface="Times New Roman"/>
                        </a:rPr>
                        <a:t>e</a:t>
                      </a:r>
                      <a:r>
                        <a:rPr lang="en-US" sz="1400" b="1" dirty="0">
                          <a:latin typeface="IvyJournal" panose="020B0404020101010102"/>
                          <a:cs typeface="Times New Roman"/>
                        </a:rPr>
                        <a:t>rformance </a:t>
                      </a:r>
                      <a:r>
                        <a:rPr lang="en-US" sz="1800" b="1" dirty="0">
                          <a:latin typeface="IvyJournal" panose="020B0404020101010102"/>
                          <a:cs typeface="Times New Roman"/>
                        </a:rPr>
                        <a:t> Gap</a:t>
                      </a:r>
                      <a:endParaRPr lang="en-US" sz="1800" dirty="0">
                        <a:latin typeface="IvyJournal" panose="020B0404020101010102"/>
                        <a:cs typeface="Times New Roman"/>
                      </a:endParaRPr>
                    </a:p>
                    <a:p>
                      <a:pPr marL="635" algn="ctr">
                        <a:lnSpc>
                          <a:spcPct val="100000"/>
                        </a:lnSpc>
                        <a:spcBef>
                          <a:spcPts val="155"/>
                        </a:spcBef>
                      </a:pPr>
                      <a:r>
                        <a:rPr sz="1800" b="1" u="sng" spc="-5" dirty="0">
                          <a:uFill>
                            <a:solidFill>
                              <a:srgbClr val="000000"/>
                            </a:solidFill>
                          </a:uFill>
                          <a:latin typeface="IvyJournal" panose="020B0404020101010102"/>
                          <a:cs typeface="Times New Roman"/>
                        </a:rPr>
                        <a:t>(+/-</a:t>
                      </a:r>
                      <a:r>
                        <a:rPr sz="1800" b="1" u="sng" spc="-20" dirty="0">
                          <a:uFill>
                            <a:solidFill>
                              <a:srgbClr val="000000"/>
                            </a:solidFill>
                          </a:uFill>
                          <a:latin typeface="IvyJournal" panose="020B0404020101010102"/>
                          <a:cs typeface="Times New Roman"/>
                        </a:rPr>
                        <a:t> </a:t>
                      </a:r>
                      <a:r>
                        <a:rPr sz="1800" b="1" u="sng" spc="-5" dirty="0">
                          <a:uFill>
                            <a:solidFill>
                              <a:srgbClr val="000000"/>
                            </a:solidFill>
                          </a:uFill>
                          <a:latin typeface="IvyJournal" panose="020B0404020101010102"/>
                          <a:cs typeface="Times New Roman"/>
                        </a:rPr>
                        <a:t>difference)</a:t>
                      </a:r>
                      <a:endParaRPr sz="1800" dirty="0">
                        <a:latin typeface="IvyJournal" panose="020B0404020101010102"/>
                        <a:cs typeface="Times New Roman"/>
                      </a:endParaRPr>
                    </a:p>
                  </a:txBody>
                  <a:tcPr marL="0" marR="0" marT="13335"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61604">
                <a:tc>
                  <a:txBody>
                    <a:bodyPr/>
                    <a:lstStyle/>
                    <a:p>
                      <a:pPr marL="83185" algn="ctr">
                        <a:lnSpc>
                          <a:spcPct val="100000"/>
                        </a:lnSpc>
                        <a:spcBef>
                          <a:spcPts val="260"/>
                        </a:spcBef>
                      </a:pPr>
                      <a:endParaRPr lang="en-US" sz="2000" b="1" dirty="0">
                        <a:latin typeface="IvyJournal" panose="020B0404020101010102"/>
                        <a:cs typeface="Times New Roman"/>
                      </a:endParaRPr>
                    </a:p>
                    <a:p>
                      <a:pPr marL="83185" algn="ctr">
                        <a:lnSpc>
                          <a:spcPct val="100000"/>
                        </a:lnSpc>
                        <a:spcBef>
                          <a:spcPts val="260"/>
                        </a:spcBef>
                      </a:pPr>
                      <a:r>
                        <a:rPr lang="en-US" sz="2000" b="1" dirty="0">
                          <a:latin typeface="IvyJournal" panose="020B0404020101010102"/>
                          <a:cs typeface="Times New Roman"/>
                        </a:rPr>
                        <a:t>FY25/26 </a:t>
                      </a:r>
                    </a:p>
                    <a:p>
                      <a:pPr marL="83185" algn="ctr">
                        <a:lnSpc>
                          <a:spcPct val="100000"/>
                        </a:lnSpc>
                        <a:spcBef>
                          <a:spcPts val="260"/>
                        </a:spcBef>
                      </a:pPr>
                      <a:r>
                        <a:rPr lang="en-US" sz="1800" b="1" i="1" spc="-5" dirty="0">
                          <a:latin typeface="IvyJournal" panose="020B0404020101010102"/>
                          <a:cs typeface="Times New Roman"/>
                        </a:rPr>
                        <a:t>10/01/25-12/31/25</a:t>
                      </a:r>
                      <a:endParaRPr lang="en-US" sz="1800" b="1" dirty="0">
                        <a:latin typeface="IvyJournal" panose="020B0404020101010102"/>
                        <a:cs typeface="Times New Roman"/>
                      </a:endParaRP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925194">
                        <a:lnSpc>
                          <a:spcPct val="100000"/>
                        </a:lnSpc>
                        <a:spcBef>
                          <a:spcPts val="260"/>
                        </a:spcBef>
                      </a:pPr>
                      <a:endParaRPr lang="en-US" sz="2000" b="0" i="1" dirty="0">
                        <a:latin typeface="IvyJournal" panose="020B0404020101010102"/>
                        <a:cs typeface="Times New Roman"/>
                      </a:endParaRPr>
                    </a:p>
                    <a:p>
                      <a:pPr marL="925194">
                        <a:lnSpc>
                          <a:spcPct val="100000"/>
                        </a:lnSpc>
                        <a:spcBef>
                          <a:spcPts val="260"/>
                        </a:spcBef>
                      </a:pPr>
                      <a:r>
                        <a:rPr lang="en-US" sz="2000" b="0" i="1" dirty="0">
                          <a:latin typeface="IvyJournal" panose="020B0404020101010102"/>
                          <a:cs typeface="Times New Roman"/>
                        </a:rPr>
                        <a:t>00:39</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rgbClr val="FAE4D5"/>
                    </a:solidFill>
                  </a:tcPr>
                </a:tc>
                <a:tc rowSpan="3">
                  <a:txBody>
                    <a:bodyPr/>
                    <a:lstStyle/>
                    <a:p>
                      <a:pPr algn="ctr">
                        <a:lnSpc>
                          <a:spcPct val="100000"/>
                        </a:lnSpc>
                        <a:spcBef>
                          <a:spcPts val="1839"/>
                        </a:spcBef>
                      </a:pPr>
                      <a:endParaRPr lang="en-US" sz="2000" b="1" i="1" dirty="0">
                        <a:solidFill>
                          <a:schemeClr val="tx1"/>
                        </a:solidFill>
                        <a:latin typeface="IvyJournal" panose="020B0404020101010102"/>
                        <a:cs typeface="Times New Roman"/>
                      </a:endParaRPr>
                    </a:p>
                    <a:p>
                      <a:pPr algn="ctr">
                        <a:lnSpc>
                          <a:spcPct val="100000"/>
                        </a:lnSpc>
                        <a:spcBef>
                          <a:spcPts val="1839"/>
                        </a:spcBef>
                      </a:pPr>
                      <a:endParaRPr lang="en-US" sz="3200" b="1" i="1" dirty="0">
                        <a:solidFill>
                          <a:schemeClr val="tx1"/>
                        </a:solidFill>
                        <a:latin typeface="IvyJournal" panose="020B0404020101010102"/>
                        <a:cs typeface="Times New Roman"/>
                      </a:endParaRPr>
                    </a:p>
                    <a:p>
                      <a:pPr algn="ctr">
                        <a:lnSpc>
                          <a:spcPct val="100000"/>
                        </a:lnSpc>
                        <a:spcBef>
                          <a:spcPts val="1839"/>
                        </a:spcBef>
                      </a:pPr>
                      <a:r>
                        <a:rPr lang="en-US" sz="2400" b="1" i="1" dirty="0">
                          <a:solidFill>
                            <a:schemeClr val="tx1"/>
                          </a:solidFill>
                          <a:latin typeface="IvyJournal" panose="020B0404020101010102"/>
                          <a:cs typeface="Times New Roman"/>
                        </a:rPr>
                        <a:t>00:45</a:t>
                      </a:r>
                      <a:endParaRPr sz="2400" b="1" dirty="0">
                        <a:solidFill>
                          <a:schemeClr val="tx1"/>
                        </a:solidFill>
                        <a:latin typeface="IvyJournal" panose="020B0404020101010102"/>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rgbClr val="DEEBF7"/>
                    </a:solidFill>
                  </a:tcPr>
                </a:tc>
                <a:tc>
                  <a:txBody>
                    <a:bodyPr/>
                    <a:lstStyle/>
                    <a:p>
                      <a:pPr marL="1270" algn="ctr">
                        <a:lnSpc>
                          <a:spcPct val="100000"/>
                        </a:lnSpc>
                        <a:spcBef>
                          <a:spcPts val="265"/>
                        </a:spcBef>
                      </a:pPr>
                      <a:endParaRPr lang="en-US" sz="2000" b="0" i="1" spc="0" dirty="0">
                        <a:solidFill>
                          <a:schemeClr val="tx1"/>
                        </a:solidFill>
                        <a:latin typeface="IvyJournal" panose="020B0404020101010102"/>
                        <a:cs typeface="Times New Roman"/>
                      </a:endParaRPr>
                    </a:p>
                    <a:p>
                      <a:pPr marL="1270" algn="ctr">
                        <a:lnSpc>
                          <a:spcPct val="100000"/>
                        </a:lnSpc>
                        <a:spcBef>
                          <a:spcPts val="265"/>
                        </a:spcBef>
                      </a:pPr>
                      <a:r>
                        <a:rPr lang="en-US" sz="2000" b="0" i="1" spc="0" dirty="0">
                          <a:solidFill>
                            <a:schemeClr val="tx1"/>
                          </a:solidFill>
                          <a:latin typeface="IvyJournal" panose="020B0404020101010102"/>
                          <a:cs typeface="Times New Roman"/>
                        </a:rPr>
                        <a:t>-00:06</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8239281"/>
                  </a:ext>
                </a:extLst>
              </a:tr>
              <a:tr h="1197716">
                <a:tc>
                  <a:txBody>
                    <a:bodyPr/>
                    <a:lstStyle/>
                    <a:p>
                      <a:pPr marL="83185" algn="ctr">
                        <a:lnSpc>
                          <a:spcPct val="100000"/>
                        </a:lnSpc>
                        <a:spcBef>
                          <a:spcPts val="260"/>
                        </a:spcBef>
                      </a:pPr>
                      <a:endParaRPr lang="en-US" sz="2000" b="1" dirty="0">
                        <a:latin typeface="IvyJournal" panose="020B0404020101010102"/>
                        <a:cs typeface="Times New Roman"/>
                      </a:endParaRPr>
                    </a:p>
                    <a:p>
                      <a:pPr marL="83185" algn="ctr">
                        <a:lnSpc>
                          <a:spcPct val="100000"/>
                        </a:lnSpc>
                        <a:spcBef>
                          <a:spcPts val="260"/>
                        </a:spcBef>
                      </a:pPr>
                      <a:r>
                        <a:rPr lang="en-US" sz="2000" b="1" dirty="0">
                          <a:latin typeface="IvyJournal" panose="020B0404020101010102"/>
                          <a:cs typeface="Times New Roman"/>
                        </a:rPr>
                        <a:t>December 2025</a:t>
                      </a:r>
                      <a:endParaRPr sz="2000" b="1" dirty="0">
                        <a:latin typeface="IvyJournal" panose="020B0404020101010102"/>
                        <a:cs typeface="Times New Roman"/>
                      </a:endParaRP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5194">
                        <a:lnSpc>
                          <a:spcPct val="100000"/>
                        </a:lnSpc>
                        <a:spcBef>
                          <a:spcPts val="260"/>
                        </a:spcBef>
                      </a:pPr>
                      <a:endParaRPr lang="en-US" sz="2000" b="0" i="1" dirty="0">
                        <a:latin typeface="IvyJournal" panose="020B0404020101010102"/>
                        <a:cs typeface="Times New Roman"/>
                      </a:endParaRPr>
                    </a:p>
                    <a:p>
                      <a:pPr marL="925194">
                        <a:lnSpc>
                          <a:spcPct val="100000"/>
                        </a:lnSpc>
                        <a:spcBef>
                          <a:spcPts val="260"/>
                        </a:spcBef>
                      </a:pPr>
                      <a:r>
                        <a:rPr lang="en-US" sz="2000" b="0" i="1" dirty="0">
                          <a:latin typeface="IvyJournal" panose="020B0404020101010102"/>
                          <a:cs typeface="Times New Roman"/>
                        </a:rPr>
                        <a:t>00:38</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4D5"/>
                    </a:solidFill>
                  </a:tcPr>
                </a:tc>
                <a:tc vMerge="1">
                  <a:txBody>
                    <a:bodyPr/>
                    <a:lstStyle/>
                    <a:p>
                      <a:pPr algn="ctr">
                        <a:lnSpc>
                          <a:spcPct val="100000"/>
                        </a:lnSpc>
                        <a:spcBef>
                          <a:spcPts val="1839"/>
                        </a:spcBef>
                      </a:pPr>
                      <a:endParaRPr sz="2000" b="1" dirty="0">
                        <a:solidFill>
                          <a:schemeClr val="tx1"/>
                        </a:solidFill>
                        <a:latin typeface="Times New Roman"/>
                        <a:cs typeface="Times New Roman"/>
                      </a:endParaRPr>
                    </a:p>
                  </a:txBody>
                  <a:tcPr marL="0" marR="0" marT="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marL="1270" marR="0" lvl="0" indent="0" algn="ctr" defTabSz="914400" eaLnBrk="1" fontAlgn="auto" latinLnBrk="0" hangingPunct="1">
                        <a:lnSpc>
                          <a:spcPct val="100000"/>
                        </a:lnSpc>
                        <a:spcBef>
                          <a:spcPts val="265"/>
                        </a:spcBef>
                        <a:spcAft>
                          <a:spcPts val="0"/>
                        </a:spcAft>
                        <a:buClrTx/>
                        <a:buSzTx/>
                        <a:buFontTx/>
                        <a:buNone/>
                        <a:tabLst/>
                        <a:defRPr/>
                      </a:pPr>
                      <a:endParaRPr lang="en-US" sz="2000" b="0" i="1" spc="0" dirty="0">
                        <a:solidFill>
                          <a:schemeClr val="tx1"/>
                        </a:solidFill>
                        <a:latin typeface="IvyJournal" panose="020B0404020101010102"/>
                        <a:cs typeface="Times New Roman"/>
                      </a:endParaRPr>
                    </a:p>
                    <a:p>
                      <a:pPr marL="1270" marR="0" lvl="0" indent="0" algn="ctr" defTabSz="914400" eaLnBrk="1" fontAlgn="auto" latinLnBrk="0" hangingPunct="1">
                        <a:lnSpc>
                          <a:spcPct val="100000"/>
                        </a:lnSpc>
                        <a:spcBef>
                          <a:spcPts val="265"/>
                        </a:spcBef>
                        <a:spcAft>
                          <a:spcPts val="0"/>
                        </a:spcAft>
                        <a:buClrTx/>
                        <a:buSzTx/>
                        <a:buFontTx/>
                        <a:buNone/>
                        <a:tabLst/>
                        <a:defRPr/>
                      </a:pPr>
                      <a:r>
                        <a:rPr lang="en-US" sz="2000" b="0" i="1" spc="0" dirty="0">
                          <a:solidFill>
                            <a:schemeClr val="tx1"/>
                          </a:solidFill>
                          <a:latin typeface="IvyJournal" panose="020B0404020101010102"/>
                          <a:cs typeface="Times New Roman"/>
                        </a:rPr>
                        <a:t>-00:07</a:t>
                      </a: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97716">
                <a:tc>
                  <a:txBody>
                    <a:bodyPr/>
                    <a:lstStyle/>
                    <a:p>
                      <a:pPr marL="83185" algn="ctr">
                        <a:lnSpc>
                          <a:spcPct val="100000"/>
                        </a:lnSpc>
                        <a:spcBef>
                          <a:spcPts val="260"/>
                        </a:spcBef>
                      </a:pPr>
                      <a:endParaRPr lang="en-US" sz="2000" b="1" dirty="0">
                        <a:latin typeface="IvyJournal" panose="020B0404020101010102"/>
                        <a:cs typeface="Times New Roman"/>
                      </a:endParaRPr>
                    </a:p>
                    <a:p>
                      <a:pPr marL="83185" algn="ctr">
                        <a:lnSpc>
                          <a:spcPct val="100000"/>
                        </a:lnSpc>
                        <a:spcBef>
                          <a:spcPts val="260"/>
                        </a:spcBef>
                      </a:pPr>
                      <a:r>
                        <a:rPr lang="en-US" sz="2000" b="1" dirty="0">
                          <a:latin typeface="IvyJournal" panose="020B0404020101010102"/>
                          <a:cs typeface="Times New Roman"/>
                        </a:rPr>
                        <a:t>November 2025</a:t>
                      </a:r>
                      <a:endParaRPr sz="2000" b="1" dirty="0">
                        <a:latin typeface="IvyJournal" panose="020B0404020101010102"/>
                        <a:cs typeface="Times New Roman"/>
                      </a:endParaRP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5194">
                        <a:lnSpc>
                          <a:spcPct val="100000"/>
                        </a:lnSpc>
                        <a:spcBef>
                          <a:spcPts val="260"/>
                        </a:spcBef>
                      </a:pPr>
                      <a:endParaRPr lang="en-US" sz="2000" b="0" i="1" dirty="0">
                        <a:latin typeface="IvyJournal" panose="020B0404020101010102"/>
                        <a:cs typeface="Times New Roman"/>
                      </a:endParaRPr>
                    </a:p>
                    <a:p>
                      <a:pPr marL="925194">
                        <a:lnSpc>
                          <a:spcPct val="100000"/>
                        </a:lnSpc>
                        <a:spcBef>
                          <a:spcPts val="260"/>
                        </a:spcBef>
                      </a:pPr>
                      <a:r>
                        <a:rPr lang="en-US" sz="2000" b="0" i="1" dirty="0">
                          <a:latin typeface="IvyJournal" panose="020B0404020101010102"/>
                          <a:cs typeface="Times New Roman"/>
                        </a:rPr>
                        <a:t>00:42</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4D5"/>
                    </a:solidFill>
                  </a:tcPr>
                </a:tc>
                <a:tc vMerge="1">
                  <a:txBody>
                    <a:bodyPr/>
                    <a:lstStyle/>
                    <a:p>
                      <a:pPr algn="ctr">
                        <a:lnSpc>
                          <a:spcPct val="100000"/>
                        </a:lnSpc>
                        <a:spcBef>
                          <a:spcPts val="1839"/>
                        </a:spcBef>
                      </a:pPr>
                      <a:endParaRPr sz="2000" b="1" dirty="0">
                        <a:solidFill>
                          <a:schemeClr val="tx1"/>
                        </a:solidFill>
                        <a:latin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marL="1270" algn="ctr">
                        <a:lnSpc>
                          <a:spcPct val="100000"/>
                        </a:lnSpc>
                        <a:spcBef>
                          <a:spcPts val="265"/>
                        </a:spcBef>
                      </a:pPr>
                      <a:endParaRPr lang="en-US" sz="1800" b="0" i="1" spc="0" dirty="0">
                        <a:solidFill>
                          <a:schemeClr val="tx1"/>
                        </a:solidFill>
                        <a:latin typeface="IvyJournal" panose="020B0404020101010102"/>
                        <a:cs typeface="Times New Roman"/>
                      </a:endParaRPr>
                    </a:p>
                    <a:p>
                      <a:pPr marL="1270" algn="ctr">
                        <a:lnSpc>
                          <a:spcPct val="100000"/>
                        </a:lnSpc>
                        <a:spcBef>
                          <a:spcPts val="265"/>
                        </a:spcBef>
                      </a:pPr>
                      <a:r>
                        <a:rPr lang="en-US" sz="1800" b="0" i="1" spc="0" dirty="0">
                          <a:solidFill>
                            <a:schemeClr val="tx1"/>
                          </a:solidFill>
                          <a:latin typeface="IvyJournal" panose="020B0404020101010102"/>
                          <a:cs typeface="Times New Roman"/>
                        </a:rPr>
                        <a:t>-00:03</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0562901"/>
                  </a:ext>
                </a:extLst>
              </a:tr>
            </a:tbl>
          </a:graphicData>
        </a:graphic>
      </p:graphicFrame>
    </p:spTree>
    <p:extLst>
      <p:ext uri="{BB962C8B-B14F-4D97-AF65-F5344CB8AC3E}">
        <p14:creationId xmlns:p14="http://schemas.microsoft.com/office/powerpoint/2010/main" val="3920648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CEFB01BB-37BE-7CC9-5F2B-C6C7C6156172}"/>
              </a:ext>
            </a:extLst>
          </p:cNvPr>
          <p:cNvSpPr>
            <a:spLocks noGrp="1"/>
          </p:cNvSpPr>
          <p:nvPr>
            <p:ph type="subTitle" idx="1"/>
          </p:nvPr>
        </p:nvSpPr>
        <p:spPr>
          <a:xfrm>
            <a:off x="6108192" y="1536264"/>
            <a:ext cx="5772150" cy="1206936"/>
          </a:xfrm>
        </p:spPr>
        <p:txBody>
          <a:bodyPr>
            <a:noAutofit/>
          </a:bodyPr>
          <a:lstStyle/>
          <a:p>
            <a:pPr algn="ctr"/>
            <a:r>
              <a:rPr lang="en-US" sz="2400" b="1" dirty="0">
                <a:solidFill>
                  <a:srgbClr val="FFFF00"/>
                </a:solidFill>
              </a:rPr>
              <a:t>Response time 0:07:05 </a:t>
            </a:r>
          </a:p>
          <a:p>
            <a:pPr algn="ctr"/>
            <a:r>
              <a:rPr lang="en-US" sz="2400" b="1" dirty="0">
                <a:solidFill>
                  <a:srgbClr val="FFFF00"/>
                </a:solidFill>
              </a:rPr>
              <a:t>Engine 47 </a:t>
            </a:r>
            <a:r>
              <a:rPr lang="en-US" sz="2800" b="1" dirty="0">
                <a:solidFill>
                  <a:srgbClr val="FFFF00"/>
                </a:solidFill>
              </a:rPr>
              <a:t>1</a:t>
            </a:r>
            <a:r>
              <a:rPr lang="en-US" sz="2800" b="1" baseline="30000" dirty="0">
                <a:solidFill>
                  <a:srgbClr val="FFFF00"/>
                </a:solidFill>
              </a:rPr>
              <a:t>st</a:t>
            </a:r>
            <a:r>
              <a:rPr lang="en-US" sz="2800" b="1" dirty="0">
                <a:solidFill>
                  <a:srgbClr val="FFFF00"/>
                </a:solidFill>
              </a:rPr>
              <a:t> unit on scene</a:t>
            </a:r>
          </a:p>
        </p:txBody>
      </p:sp>
      <p:sp>
        <p:nvSpPr>
          <p:cNvPr id="6" name="Title 5">
            <a:extLst>
              <a:ext uri="{FF2B5EF4-FFF2-40B4-BE49-F238E27FC236}">
                <a16:creationId xmlns:a16="http://schemas.microsoft.com/office/drawing/2014/main" id="{B47A5F2D-4E13-CC49-E2FA-C6DBD3C6ED95}"/>
              </a:ext>
            </a:extLst>
          </p:cNvPr>
          <p:cNvSpPr>
            <a:spLocks noGrp="1"/>
          </p:cNvSpPr>
          <p:nvPr>
            <p:ph type="ctrTitle"/>
          </p:nvPr>
        </p:nvSpPr>
        <p:spPr/>
        <p:txBody>
          <a:bodyPr>
            <a:normAutofit fontScale="90000"/>
          </a:bodyPr>
          <a:lstStyle/>
          <a:p>
            <a:pPr algn="ctr"/>
            <a:r>
              <a:rPr lang="en-US" dirty="0"/>
              <a:t>Solar Panel Fire </a:t>
            </a:r>
            <a:br>
              <a:rPr lang="en-US" dirty="0"/>
            </a:br>
            <a:r>
              <a:rPr lang="en-US" dirty="0"/>
              <a:t>5542 Parkyn Path</a:t>
            </a:r>
          </a:p>
        </p:txBody>
      </p:sp>
      <p:pic>
        <p:nvPicPr>
          <p:cNvPr id="15" name="Picture Placeholder 14">
            <a:extLst>
              <a:ext uri="{FF2B5EF4-FFF2-40B4-BE49-F238E27FC236}">
                <a16:creationId xmlns:a16="http://schemas.microsoft.com/office/drawing/2014/main" id="{C5CADD61-6487-5CAD-0FDB-B8BA4CD50CDC}"/>
              </a:ext>
            </a:extLst>
          </p:cNvPr>
          <p:cNvPicPr>
            <a:picLocks noGrp="1" noChangeAspect="1"/>
          </p:cNvPicPr>
          <p:nvPr>
            <p:ph type="pic" sz="quarter" idx="14"/>
          </p:nvPr>
        </p:nvPicPr>
        <p:blipFill>
          <a:blip r:embed="rId2"/>
          <a:srcRect t="10375" b="10375"/>
          <a:stretch>
            <a:fillRect/>
          </a:stretch>
        </p:blipFill>
        <p:spPr/>
      </p:pic>
      <p:sp>
        <p:nvSpPr>
          <p:cNvPr id="9" name="Picture Placeholder 8">
            <a:extLst>
              <a:ext uri="{FF2B5EF4-FFF2-40B4-BE49-F238E27FC236}">
                <a16:creationId xmlns:a16="http://schemas.microsoft.com/office/drawing/2014/main" id="{3F39C9DD-A9DF-E932-BD27-ECAE6B5C4EEC}"/>
              </a:ext>
            </a:extLst>
          </p:cNvPr>
          <p:cNvSpPr>
            <a:spLocks noGrp="1"/>
          </p:cNvSpPr>
          <p:nvPr>
            <p:ph type="pic" sz="quarter" idx="13"/>
          </p:nvPr>
        </p:nvSpPr>
        <p:spPr/>
        <p:txBody>
          <a:bodyPr/>
          <a:lstStyle/>
          <a:p>
            <a:r>
              <a:rPr lang="en-US" dirty="0"/>
              <a:t>ADD PHOTO HERE – CHECK WITH CHIEFS AND ADD PHOTO THEY APPROVE FOR USE  </a:t>
            </a:r>
          </a:p>
          <a:p>
            <a:endParaRPr lang="en-US" dirty="0"/>
          </a:p>
          <a:p>
            <a:pPr marL="0" indent="0">
              <a:buNone/>
            </a:pPr>
            <a:endParaRPr lang="en-US" dirty="0"/>
          </a:p>
        </p:txBody>
      </p:sp>
      <p:sp>
        <p:nvSpPr>
          <p:cNvPr id="2" name="AutoShape 2" descr="Image preview">
            <a:extLst>
              <a:ext uri="{FF2B5EF4-FFF2-40B4-BE49-F238E27FC236}">
                <a16:creationId xmlns:a16="http://schemas.microsoft.com/office/drawing/2014/main" id="{E16DEA6A-6C94-0D93-32A4-40B96A64A37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preview">
            <a:extLst>
              <a:ext uri="{FF2B5EF4-FFF2-40B4-BE49-F238E27FC236}">
                <a16:creationId xmlns:a16="http://schemas.microsoft.com/office/drawing/2014/main" id="{757935DE-82CD-3D41-7C8E-10097922150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preview">
            <a:extLst>
              <a:ext uri="{FF2B5EF4-FFF2-40B4-BE49-F238E27FC236}">
                <a16:creationId xmlns:a16="http://schemas.microsoft.com/office/drawing/2014/main" id="{03C7A36B-0717-C536-8094-0BEBCDCD3D86}"/>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preview">
            <a:extLst>
              <a:ext uri="{FF2B5EF4-FFF2-40B4-BE49-F238E27FC236}">
                <a16:creationId xmlns:a16="http://schemas.microsoft.com/office/drawing/2014/main" id="{BAFD3768-41C0-BF8C-2B89-9874F8B1CEBC}"/>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A house on fire&#10;&#10;AI-generated content may be incorrect.">
            <a:extLst>
              <a:ext uri="{FF2B5EF4-FFF2-40B4-BE49-F238E27FC236}">
                <a16:creationId xmlns:a16="http://schemas.microsoft.com/office/drawing/2014/main" id="{67B091FA-EED4-1337-3E81-29C0611F8610}"/>
              </a:ext>
            </a:extLst>
          </p:cNvPr>
          <p:cNvPicPr>
            <a:picLocks noChangeAspect="1"/>
          </p:cNvPicPr>
          <p:nvPr/>
        </p:nvPicPr>
        <p:blipFill>
          <a:blip r:embed="rId3"/>
          <a:stretch>
            <a:fillRect/>
          </a:stretch>
        </p:blipFill>
        <p:spPr>
          <a:xfrm>
            <a:off x="226611" y="103017"/>
            <a:ext cx="5704797" cy="3325983"/>
          </a:xfrm>
          <a:prstGeom prst="rect">
            <a:avLst/>
          </a:prstGeom>
        </p:spPr>
      </p:pic>
      <p:pic>
        <p:nvPicPr>
          <p:cNvPr id="13" name="Picture 12">
            <a:extLst>
              <a:ext uri="{FF2B5EF4-FFF2-40B4-BE49-F238E27FC236}">
                <a16:creationId xmlns:a16="http://schemas.microsoft.com/office/drawing/2014/main" id="{43B517D6-584E-D601-CD21-30993948F624}"/>
              </a:ext>
            </a:extLst>
          </p:cNvPr>
          <p:cNvPicPr>
            <a:picLocks noChangeAspect="1"/>
          </p:cNvPicPr>
          <p:nvPr/>
        </p:nvPicPr>
        <p:blipFill>
          <a:blip r:embed="rId4"/>
          <a:stretch>
            <a:fillRect/>
          </a:stretch>
        </p:blipFill>
        <p:spPr>
          <a:xfrm>
            <a:off x="6108191" y="2836812"/>
            <a:ext cx="5772149" cy="3222499"/>
          </a:xfrm>
          <a:prstGeom prst="rect">
            <a:avLst/>
          </a:prstGeom>
        </p:spPr>
      </p:pic>
      <p:pic>
        <p:nvPicPr>
          <p:cNvPr id="17" name="Picture 16">
            <a:extLst>
              <a:ext uri="{FF2B5EF4-FFF2-40B4-BE49-F238E27FC236}">
                <a16:creationId xmlns:a16="http://schemas.microsoft.com/office/drawing/2014/main" id="{52331EEE-3C3D-DAF7-A8C9-3B7AE3E6F20A}"/>
              </a:ext>
            </a:extLst>
          </p:cNvPr>
          <p:cNvPicPr>
            <a:picLocks noChangeAspect="1"/>
          </p:cNvPicPr>
          <p:nvPr/>
        </p:nvPicPr>
        <p:blipFill>
          <a:blip r:embed="rId2"/>
          <a:stretch>
            <a:fillRect/>
          </a:stretch>
        </p:blipFill>
        <p:spPr>
          <a:xfrm>
            <a:off x="197359" y="3532016"/>
            <a:ext cx="5758431" cy="2495962"/>
          </a:xfrm>
          <a:prstGeom prst="rect">
            <a:avLst/>
          </a:prstGeom>
        </p:spPr>
      </p:pic>
    </p:spTree>
    <p:extLst>
      <p:ext uri="{BB962C8B-B14F-4D97-AF65-F5344CB8AC3E}">
        <p14:creationId xmlns:p14="http://schemas.microsoft.com/office/powerpoint/2010/main" val="1197527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AFC562C-C56E-05BB-8968-3844D73F3E41}"/>
              </a:ext>
            </a:extLst>
          </p:cNvPr>
          <p:cNvSpPr>
            <a:spLocks noGrp="1"/>
          </p:cNvSpPr>
          <p:nvPr>
            <p:ph type="body" sz="quarter" idx="15"/>
          </p:nvPr>
        </p:nvSpPr>
        <p:spPr>
          <a:xfrm>
            <a:off x="480425" y="1914546"/>
            <a:ext cx="2700925" cy="685778"/>
          </a:xfrm>
        </p:spPr>
        <p:txBody>
          <a:bodyPr>
            <a:noAutofit/>
          </a:bodyPr>
          <a:lstStyle/>
          <a:p>
            <a:pPr algn="ctr"/>
            <a:r>
              <a:rPr lang="en-US" sz="2000" b="1" dirty="0"/>
              <a:t>Average Travel Time </a:t>
            </a:r>
            <a:r>
              <a:rPr lang="en-US" sz="2000" b="1" spc="-4" dirty="0">
                <a:latin typeface="IvyJournal" panose="020B0404020101010102"/>
                <a:cs typeface="Arial"/>
              </a:rPr>
              <a:t>is the</a:t>
            </a:r>
            <a:r>
              <a:rPr lang="en-US" sz="2000" b="1" spc="11" dirty="0">
                <a:latin typeface="IvyJournal" panose="020B0404020101010102"/>
                <a:cs typeface="Arial"/>
              </a:rPr>
              <a:t> </a:t>
            </a:r>
            <a:r>
              <a:rPr lang="en-US" sz="2000" b="1" spc="-4" dirty="0">
                <a:latin typeface="IvyJournal" panose="020B0404020101010102"/>
                <a:cs typeface="Arial"/>
              </a:rPr>
              <a:t>duration</a:t>
            </a:r>
            <a:r>
              <a:rPr lang="en-US" sz="2000" b="1" spc="11" dirty="0">
                <a:latin typeface="IvyJournal" panose="020B0404020101010102"/>
                <a:cs typeface="Arial"/>
              </a:rPr>
              <a:t> </a:t>
            </a:r>
            <a:r>
              <a:rPr lang="en-US" sz="2000" b="1" spc="-4" dirty="0">
                <a:latin typeface="IvyJournal" panose="020B0404020101010102"/>
                <a:cs typeface="Arial"/>
              </a:rPr>
              <a:t>between</a:t>
            </a:r>
            <a:r>
              <a:rPr lang="en-US" sz="2000" b="1" spc="11" dirty="0">
                <a:latin typeface="IvyJournal" panose="020B0404020101010102"/>
                <a:cs typeface="Arial"/>
              </a:rPr>
              <a:t> </a:t>
            </a:r>
            <a:r>
              <a:rPr lang="en-US" sz="2000" b="1" spc="-8" dirty="0">
                <a:latin typeface="IvyJournal" panose="020B0404020101010102"/>
                <a:cs typeface="Arial"/>
              </a:rPr>
              <a:t>when</a:t>
            </a:r>
            <a:r>
              <a:rPr lang="en-US" sz="2000" b="1" spc="19" dirty="0">
                <a:latin typeface="IvyJournal" panose="020B0404020101010102"/>
                <a:cs typeface="Arial"/>
              </a:rPr>
              <a:t> </a:t>
            </a:r>
            <a:r>
              <a:rPr lang="en-US" sz="2000" b="1" spc="-4" dirty="0">
                <a:latin typeface="IvyJournal" panose="020B0404020101010102"/>
                <a:cs typeface="Arial"/>
              </a:rPr>
              <a:t>the</a:t>
            </a:r>
            <a:r>
              <a:rPr lang="en-US" sz="2000" b="1" spc="11" dirty="0">
                <a:latin typeface="IvyJournal" panose="020B0404020101010102"/>
                <a:cs typeface="Arial"/>
              </a:rPr>
              <a:t> </a:t>
            </a:r>
            <a:r>
              <a:rPr lang="en-US" sz="2000" b="1" spc="-4" dirty="0">
                <a:latin typeface="IvyJournal" panose="020B0404020101010102"/>
                <a:cs typeface="Arial"/>
              </a:rPr>
              <a:t>wheels</a:t>
            </a:r>
            <a:r>
              <a:rPr lang="en-US" sz="2000" b="1" spc="4" dirty="0">
                <a:latin typeface="IvyJournal" panose="020B0404020101010102"/>
                <a:cs typeface="Arial"/>
              </a:rPr>
              <a:t> </a:t>
            </a:r>
            <a:r>
              <a:rPr lang="en-US" sz="2000" b="1" spc="-4" dirty="0">
                <a:latin typeface="IvyJournal" panose="020B0404020101010102"/>
                <a:cs typeface="Arial"/>
              </a:rPr>
              <a:t>of</a:t>
            </a:r>
            <a:r>
              <a:rPr lang="en-US" sz="2000" b="1" spc="15" dirty="0">
                <a:latin typeface="IvyJournal" panose="020B0404020101010102"/>
                <a:cs typeface="Arial"/>
              </a:rPr>
              <a:t> </a:t>
            </a:r>
            <a:r>
              <a:rPr lang="en-US" sz="2000" b="1" spc="-4" dirty="0">
                <a:latin typeface="IvyJournal" panose="020B0404020101010102"/>
                <a:cs typeface="Arial"/>
              </a:rPr>
              <a:t>the</a:t>
            </a:r>
            <a:r>
              <a:rPr lang="en-US" sz="2000" b="1" dirty="0">
                <a:latin typeface="IvyJournal" panose="020B0404020101010102"/>
                <a:cs typeface="Arial"/>
              </a:rPr>
              <a:t> </a:t>
            </a:r>
            <a:r>
              <a:rPr lang="en-US" sz="2000" b="1" spc="-4" dirty="0">
                <a:latin typeface="IvyJournal" panose="020B0404020101010102"/>
                <a:cs typeface="Arial"/>
              </a:rPr>
              <a:t>apparatus</a:t>
            </a:r>
            <a:r>
              <a:rPr lang="en-US" sz="2000" b="1" spc="23" dirty="0">
                <a:latin typeface="IvyJournal" panose="020B0404020101010102"/>
                <a:cs typeface="Arial"/>
              </a:rPr>
              <a:t> </a:t>
            </a:r>
            <a:r>
              <a:rPr lang="en-US" sz="2000" b="1" spc="-4" dirty="0">
                <a:latin typeface="IvyJournal" panose="020B0404020101010102"/>
                <a:cs typeface="Arial"/>
              </a:rPr>
              <a:t>start</a:t>
            </a:r>
            <a:r>
              <a:rPr lang="en-US" sz="2000" b="1" spc="15" dirty="0">
                <a:latin typeface="IvyJournal" panose="020B0404020101010102"/>
                <a:cs typeface="Arial"/>
              </a:rPr>
              <a:t> </a:t>
            </a:r>
            <a:r>
              <a:rPr lang="en-US" sz="2000" b="1" spc="-4" dirty="0">
                <a:latin typeface="IvyJournal" panose="020B0404020101010102"/>
                <a:cs typeface="Arial"/>
              </a:rPr>
              <a:t>turning</a:t>
            </a:r>
            <a:r>
              <a:rPr lang="en-US" sz="2000" b="1" spc="4" dirty="0">
                <a:latin typeface="IvyJournal" panose="020B0404020101010102"/>
                <a:cs typeface="Arial"/>
              </a:rPr>
              <a:t> </a:t>
            </a:r>
            <a:r>
              <a:rPr lang="en-US" sz="2000" b="1" spc="-4" dirty="0">
                <a:latin typeface="IvyJournal" panose="020B0404020101010102"/>
                <a:cs typeface="Arial"/>
              </a:rPr>
              <a:t>to </a:t>
            </a:r>
            <a:r>
              <a:rPr lang="en-US" sz="2000" b="1" spc="-323" dirty="0">
                <a:latin typeface="IvyJournal" panose="020B0404020101010102"/>
                <a:cs typeface="Arial"/>
              </a:rPr>
              <a:t> </a:t>
            </a:r>
            <a:r>
              <a:rPr lang="en-US" sz="2000" b="1" spc="-4" dirty="0">
                <a:latin typeface="IvyJournal" panose="020B0404020101010102"/>
                <a:cs typeface="Arial"/>
              </a:rPr>
              <a:t>the</a:t>
            </a:r>
            <a:r>
              <a:rPr lang="en-US" sz="2000" b="1" spc="8" dirty="0">
                <a:latin typeface="IvyJournal" panose="020B0404020101010102"/>
                <a:cs typeface="Arial"/>
              </a:rPr>
              <a:t> </a:t>
            </a:r>
            <a:r>
              <a:rPr lang="en-US" sz="2000" b="1" spc="-4" dirty="0">
                <a:latin typeface="IvyJournal" panose="020B0404020101010102"/>
                <a:cs typeface="Arial"/>
              </a:rPr>
              <a:t>time the first </a:t>
            </a:r>
            <a:r>
              <a:rPr lang="en-US" sz="2000" b="1" spc="8" dirty="0">
                <a:latin typeface="IvyJournal" panose="020B0404020101010102"/>
                <a:cs typeface="Arial"/>
              </a:rPr>
              <a:t> </a:t>
            </a:r>
            <a:r>
              <a:rPr lang="en-US" sz="2000" b="1" spc="-4" dirty="0">
                <a:latin typeface="IvyJournal" panose="020B0404020101010102"/>
                <a:cs typeface="Arial"/>
              </a:rPr>
              <a:t>apparatus</a:t>
            </a:r>
            <a:r>
              <a:rPr lang="en-US" sz="2000" b="1" spc="19" dirty="0">
                <a:latin typeface="IvyJournal" panose="020B0404020101010102"/>
                <a:cs typeface="Arial"/>
              </a:rPr>
              <a:t> </a:t>
            </a:r>
            <a:r>
              <a:rPr lang="en-US" sz="2000" b="1" spc="-4" dirty="0">
                <a:latin typeface="IvyJournal" panose="020B0404020101010102"/>
                <a:cs typeface="Arial"/>
              </a:rPr>
              <a:t>arrives</a:t>
            </a:r>
            <a:r>
              <a:rPr lang="en-US" sz="2000" b="1" dirty="0">
                <a:latin typeface="IvyJournal" panose="020B0404020101010102"/>
                <a:cs typeface="Arial"/>
              </a:rPr>
              <a:t> </a:t>
            </a:r>
            <a:r>
              <a:rPr lang="en-US" sz="2000" b="1" spc="-4" dirty="0">
                <a:latin typeface="IvyJournal" panose="020B0404020101010102"/>
                <a:cs typeface="Arial"/>
              </a:rPr>
              <a:t>on</a:t>
            </a:r>
            <a:r>
              <a:rPr lang="en-US" sz="2000" b="1" spc="8" dirty="0">
                <a:latin typeface="IvyJournal" panose="020B0404020101010102"/>
                <a:cs typeface="Arial"/>
              </a:rPr>
              <a:t> </a:t>
            </a:r>
            <a:r>
              <a:rPr lang="en-US" sz="2000" b="1" spc="-4" dirty="0">
                <a:latin typeface="IvyJournal" panose="020B0404020101010102"/>
                <a:cs typeface="Arial"/>
              </a:rPr>
              <a:t>scene</a:t>
            </a:r>
            <a:endParaRPr lang="en-US" sz="2000" b="1" dirty="0"/>
          </a:p>
        </p:txBody>
      </p:sp>
      <p:sp>
        <p:nvSpPr>
          <p:cNvPr id="5" name="Title 4">
            <a:extLst>
              <a:ext uri="{FF2B5EF4-FFF2-40B4-BE49-F238E27FC236}">
                <a16:creationId xmlns:a16="http://schemas.microsoft.com/office/drawing/2014/main" id="{BA3C60E3-98CF-DF03-819A-E7374EF7AEAB}"/>
              </a:ext>
            </a:extLst>
          </p:cNvPr>
          <p:cNvSpPr>
            <a:spLocks noGrp="1"/>
          </p:cNvSpPr>
          <p:nvPr>
            <p:ph type="ctrTitle"/>
          </p:nvPr>
        </p:nvSpPr>
        <p:spPr/>
        <p:txBody>
          <a:bodyPr>
            <a:normAutofit/>
          </a:bodyPr>
          <a:lstStyle/>
          <a:p>
            <a:pPr algn="ctr"/>
            <a:r>
              <a:rPr lang="en-US" sz="2000" dirty="0"/>
              <a:t>Average Travel </a:t>
            </a:r>
            <a:br>
              <a:rPr lang="en-US" sz="2000" dirty="0"/>
            </a:br>
            <a:r>
              <a:rPr lang="en-US" sz="2000" dirty="0"/>
              <a:t>Time</a:t>
            </a:r>
            <a:br>
              <a:rPr lang="en-US" sz="2000" dirty="0"/>
            </a:br>
            <a:r>
              <a:rPr lang="en-US" sz="2000" dirty="0"/>
              <a:t>(Arrival of 1</a:t>
            </a:r>
            <a:r>
              <a:rPr lang="en-US" sz="2000" baseline="30000" dirty="0"/>
              <a:t>st</a:t>
            </a:r>
            <a:r>
              <a:rPr lang="en-US" sz="2000" dirty="0"/>
              <a:t> Unit)</a:t>
            </a:r>
          </a:p>
        </p:txBody>
      </p:sp>
      <p:sp>
        <p:nvSpPr>
          <p:cNvPr id="8" name="Text Placeholder 7">
            <a:extLst>
              <a:ext uri="{FF2B5EF4-FFF2-40B4-BE49-F238E27FC236}">
                <a16:creationId xmlns:a16="http://schemas.microsoft.com/office/drawing/2014/main" id="{3B331CEF-6DDB-0126-C131-63F87B58286D}"/>
              </a:ext>
            </a:extLst>
          </p:cNvPr>
          <p:cNvSpPr>
            <a:spLocks noGrp="1"/>
          </p:cNvSpPr>
          <p:nvPr>
            <p:ph type="body" sz="quarter" idx="18"/>
          </p:nvPr>
        </p:nvSpPr>
        <p:spPr/>
        <p:txBody>
          <a:bodyPr>
            <a:normAutofit fontScale="92500" lnSpcReduction="10000"/>
          </a:bodyPr>
          <a:lstStyle/>
          <a:p>
            <a:pPr algn="ctr"/>
            <a:r>
              <a:rPr lang="en-US"/>
              <a:t>The Villages Public Safety Department is committed to the safety of our community through the delivery of emergency services, fire prevention,  and education. We will safeguard life, property and the environment. </a:t>
            </a:r>
            <a:endParaRPr lang="en-US" dirty="0"/>
          </a:p>
        </p:txBody>
      </p:sp>
      <p:sp>
        <p:nvSpPr>
          <p:cNvPr id="10" name="Text Placeholder 8">
            <a:extLst>
              <a:ext uri="{FF2B5EF4-FFF2-40B4-BE49-F238E27FC236}">
                <a16:creationId xmlns:a16="http://schemas.microsoft.com/office/drawing/2014/main" id="{A4E9BC36-89A8-7DC2-C310-A44EE2B83D7E}"/>
              </a:ext>
            </a:extLst>
          </p:cNvPr>
          <p:cNvSpPr>
            <a:spLocks noGrp="1"/>
          </p:cNvSpPr>
          <p:nvPr>
            <p:ph type="body" sz="quarter" idx="19"/>
          </p:nvPr>
        </p:nvSpPr>
        <p:spPr>
          <a:xfrm>
            <a:off x="481013" y="4572000"/>
            <a:ext cx="2700337" cy="276225"/>
          </a:xfrm>
        </p:spPr>
        <p:txBody>
          <a:bodyPr/>
          <a:lstStyle/>
          <a:p>
            <a:pPr algn="ctr"/>
            <a:r>
              <a:rPr lang="en-US" dirty="0"/>
              <a:t>In case of emergency dial 9-1-1</a:t>
            </a:r>
          </a:p>
          <a:p>
            <a:endParaRPr lang="en-US" dirty="0"/>
          </a:p>
        </p:txBody>
      </p:sp>
      <p:graphicFrame>
        <p:nvGraphicFramePr>
          <p:cNvPr id="2" name="object 3">
            <a:extLst>
              <a:ext uri="{FF2B5EF4-FFF2-40B4-BE49-F238E27FC236}">
                <a16:creationId xmlns:a16="http://schemas.microsoft.com/office/drawing/2014/main" id="{6B9086D7-4EDE-AFED-CC94-4CFCF2016528}"/>
              </a:ext>
            </a:extLst>
          </p:cNvPr>
          <p:cNvGraphicFramePr>
            <a:graphicFrameLocks noGrp="1"/>
          </p:cNvGraphicFramePr>
          <p:nvPr/>
        </p:nvGraphicFramePr>
        <p:xfrm>
          <a:off x="3429000" y="304801"/>
          <a:ext cx="8686799" cy="5486399"/>
        </p:xfrm>
        <a:graphic>
          <a:graphicData uri="http://schemas.openxmlformats.org/drawingml/2006/table">
            <a:tbl>
              <a:tblPr firstRow="1" bandRow="1">
                <a:tableStyleId>{2D5ABB26-0587-4C30-8999-92F81FD0307C}</a:tableStyleId>
              </a:tblPr>
              <a:tblGrid>
                <a:gridCol w="2559462">
                  <a:extLst>
                    <a:ext uri="{9D8B030D-6E8A-4147-A177-3AD203B41FA5}">
                      <a16:colId xmlns:a16="http://schemas.microsoft.com/office/drawing/2014/main" val="20000"/>
                    </a:ext>
                  </a:extLst>
                </a:gridCol>
                <a:gridCol w="2242889">
                  <a:extLst>
                    <a:ext uri="{9D8B030D-6E8A-4147-A177-3AD203B41FA5}">
                      <a16:colId xmlns:a16="http://schemas.microsoft.com/office/drawing/2014/main" val="20001"/>
                    </a:ext>
                  </a:extLst>
                </a:gridCol>
                <a:gridCol w="2133609">
                  <a:extLst>
                    <a:ext uri="{9D8B030D-6E8A-4147-A177-3AD203B41FA5}">
                      <a16:colId xmlns:a16="http://schemas.microsoft.com/office/drawing/2014/main" val="20002"/>
                    </a:ext>
                  </a:extLst>
                </a:gridCol>
                <a:gridCol w="1750839">
                  <a:extLst>
                    <a:ext uri="{9D8B030D-6E8A-4147-A177-3AD203B41FA5}">
                      <a16:colId xmlns:a16="http://schemas.microsoft.com/office/drawing/2014/main" val="20003"/>
                    </a:ext>
                  </a:extLst>
                </a:gridCol>
              </a:tblGrid>
              <a:tr h="843312">
                <a:tc gridSpan="4">
                  <a:txBody>
                    <a:bodyPr/>
                    <a:lstStyle/>
                    <a:p>
                      <a:pPr algn="ctr">
                        <a:lnSpc>
                          <a:spcPct val="100000"/>
                        </a:lnSpc>
                        <a:spcBef>
                          <a:spcPts val="229"/>
                        </a:spcBef>
                      </a:pPr>
                      <a:r>
                        <a:rPr sz="2800" b="1" spc="-5" baseline="0" dirty="0">
                          <a:solidFill>
                            <a:srgbClr val="FF0000"/>
                          </a:solidFill>
                          <a:latin typeface="IvyJournal" panose="020B0404020101010102"/>
                          <a:cs typeface="Times New Roman"/>
                        </a:rPr>
                        <a:t>All</a:t>
                      </a:r>
                      <a:r>
                        <a:rPr sz="2800" b="1" spc="-10" baseline="0" dirty="0">
                          <a:solidFill>
                            <a:srgbClr val="FF0000"/>
                          </a:solidFill>
                          <a:latin typeface="IvyJournal" panose="020B0404020101010102"/>
                          <a:cs typeface="Times New Roman"/>
                        </a:rPr>
                        <a:t> </a:t>
                      </a:r>
                      <a:r>
                        <a:rPr sz="2800" b="1" spc="-5" baseline="0" dirty="0">
                          <a:solidFill>
                            <a:srgbClr val="FF0000"/>
                          </a:solidFill>
                          <a:latin typeface="IvyJournal" panose="020B0404020101010102"/>
                          <a:cs typeface="Times New Roman"/>
                        </a:rPr>
                        <a:t>Emergency</a:t>
                      </a:r>
                      <a:r>
                        <a:rPr sz="2800" b="1" spc="10" baseline="0" dirty="0">
                          <a:solidFill>
                            <a:srgbClr val="FF0000"/>
                          </a:solidFill>
                          <a:latin typeface="IvyJournal" panose="020B0404020101010102"/>
                          <a:cs typeface="Times New Roman"/>
                        </a:rPr>
                        <a:t> </a:t>
                      </a:r>
                      <a:r>
                        <a:rPr sz="2800" b="1" spc="-5" baseline="0" dirty="0">
                          <a:solidFill>
                            <a:srgbClr val="FF0000"/>
                          </a:solidFill>
                          <a:latin typeface="IvyJournal" panose="020B0404020101010102"/>
                          <a:cs typeface="Times New Roman"/>
                        </a:rPr>
                        <a:t>Calls</a:t>
                      </a:r>
                      <a:r>
                        <a:rPr sz="2800" b="1" spc="-10" baseline="0" dirty="0">
                          <a:solidFill>
                            <a:srgbClr val="FF0000"/>
                          </a:solidFill>
                          <a:latin typeface="IvyJournal" panose="020B0404020101010102"/>
                          <a:cs typeface="Times New Roman"/>
                        </a:rPr>
                        <a:t> </a:t>
                      </a:r>
                      <a:r>
                        <a:rPr sz="2800" b="1" u="sng" spc="-10" baseline="0" dirty="0">
                          <a:solidFill>
                            <a:srgbClr val="FF0000"/>
                          </a:solidFill>
                          <a:uFill>
                            <a:solidFill>
                              <a:srgbClr val="FF0000"/>
                            </a:solidFill>
                          </a:uFill>
                          <a:latin typeface="IvyJournal" panose="020B0404020101010102"/>
                          <a:cs typeface="Times New Roman"/>
                        </a:rPr>
                        <a:t>within The</a:t>
                      </a:r>
                      <a:r>
                        <a:rPr sz="2800" b="1" u="sng" spc="-55" baseline="0" dirty="0">
                          <a:solidFill>
                            <a:srgbClr val="FF0000"/>
                          </a:solidFill>
                          <a:uFill>
                            <a:solidFill>
                              <a:srgbClr val="FF0000"/>
                            </a:solidFill>
                          </a:uFill>
                          <a:latin typeface="IvyJournal" panose="020B0404020101010102"/>
                          <a:cs typeface="Times New Roman"/>
                        </a:rPr>
                        <a:t> </a:t>
                      </a:r>
                      <a:r>
                        <a:rPr sz="2800" b="1" u="sng" spc="-15" baseline="0" dirty="0">
                          <a:solidFill>
                            <a:srgbClr val="FF0000"/>
                          </a:solidFill>
                          <a:uFill>
                            <a:solidFill>
                              <a:srgbClr val="FF0000"/>
                            </a:solidFill>
                          </a:uFill>
                          <a:latin typeface="IvyJournal" panose="020B0404020101010102"/>
                          <a:cs typeface="Times New Roman"/>
                        </a:rPr>
                        <a:t>Villages</a:t>
                      </a:r>
                      <a:endParaRPr sz="2800" baseline="0" dirty="0">
                        <a:latin typeface="IvyJournal" panose="020B0404020101010102"/>
                        <a:cs typeface="Times New Roman"/>
                      </a:endParaRPr>
                    </a:p>
                    <a:p>
                      <a:pPr algn="ctr">
                        <a:lnSpc>
                          <a:spcPct val="100000"/>
                        </a:lnSpc>
                        <a:spcBef>
                          <a:spcPts val="280"/>
                        </a:spcBef>
                      </a:pPr>
                      <a:r>
                        <a:rPr sz="1500" spc="-5" baseline="0" dirty="0">
                          <a:latin typeface="IvyJournal" panose="020B0404020101010102"/>
                          <a:cs typeface="Times New Roman"/>
                        </a:rPr>
                        <a:t>Measured </a:t>
                      </a:r>
                      <a:r>
                        <a:rPr sz="1500" baseline="0" dirty="0">
                          <a:latin typeface="IvyJournal" panose="020B0404020101010102"/>
                          <a:cs typeface="Times New Roman"/>
                        </a:rPr>
                        <a:t>in</a:t>
                      </a:r>
                      <a:r>
                        <a:rPr sz="1500" spc="-20" baseline="0" dirty="0">
                          <a:latin typeface="IvyJournal" panose="020B0404020101010102"/>
                          <a:cs typeface="Times New Roman"/>
                        </a:rPr>
                        <a:t> </a:t>
                      </a:r>
                      <a:r>
                        <a:rPr sz="1500" spc="-5" baseline="0" dirty="0">
                          <a:latin typeface="IvyJournal" panose="020B0404020101010102"/>
                          <a:cs typeface="Times New Roman"/>
                        </a:rPr>
                        <a:t>minutes</a:t>
                      </a:r>
                      <a:r>
                        <a:rPr sz="1500" spc="-20" baseline="0" dirty="0">
                          <a:latin typeface="IvyJournal" panose="020B0404020101010102"/>
                          <a:cs typeface="Times New Roman"/>
                        </a:rPr>
                        <a:t> </a:t>
                      </a:r>
                      <a:r>
                        <a:rPr sz="1500" spc="-5" baseline="0" dirty="0">
                          <a:latin typeface="IvyJournal" panose="020B0404020101010102"/>
                          <a:cs typeface="Times New Roman"/>
                        </a:rPr>
                        <a:t>and</a:t>
                      </a:r>
                      <a:r>
                        <a:rPr sz="1500" baseline="0" dirty="0">
                          <a:latin typeface="IvyJournal" panose="020B0404020101010102"/>
                          <a:cs typeface="Times New Roman"/>
                        </a:rPr>
                        <a:t> </a:t>
                      </a:r>
                      <a:r>
                        <a:rPr sz="1500" spc="-5" baseline="0" dirty="0">
                          <a:latin typeface="IvyJournal" panose="020B0404020101010102"/>
                          <a:cs typeface="Times New Roman"/>
                        </a:rPr>
                        <a:t>seconds</a:t>
                      </a:r>
                      <a:r>
                        <a:rPr sz="1500" spc="-20" baseline="0" dirty="0">
                          <a:latin typeface="IvyJournal" panose="020B0404020101010102"/>
                          <a:cs typeface="Times New Roman"/>
                        </a:rPr>
                        <a:t> </a:t>
                      </a:r>
                      <a:r>
                        <a:rPr sz="1500" spc="-5" baseline="0" dirty="0">
                          <a:latin typeface="IvyJournal" panose="020B0404020101010102"/>
                          <a:cs typeface="Times New Roman"/>
                        </a:rPr>
                        <a:t>(</a:t>
                      </a:r>
                      <a:r>
                        <a:rPr sz="1500" b="1" spc="-5" baseline="0" dirty="0">
                          <a:latin typeface="IvyJournal" panose="020B0404020101010102"/>
                          <a:cs typeface="Times New Roman"/>
                        </a:rPr>
                        <a:t>mm:ss</a:t>
                      </a:r>
                      <a:r>
                        <a:rPr sz="1500" spc="-5" baseline="0" dirty="0">
                          <a:latin typeface="IvyJournal" panose="020B0404020101010102"/>
                          <a:cs typeface="Times New Roman"/>
                        </a:rPr>
                        <a:t>)</a:t>
                      </a:r>
                      <a:endParaRPr sz="1500" baseline="0" dirty="0">
                        <a:latin typeface="IvyJournal" panose="020B0404020101010102"/>
                        <a:cs typeface="Times New Roman"/>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050363">
                <a:tc>
                  <a:txBody>
                    <a:bodyPr/>
                    <a:lstStyle/>
                    <a:p>
                      <a:pPr>
                        <a:lnSpc>
                          <a:spcPct val="100000"/>
                        </a:lnSpc>
                      </a:pPr>
                      <a:endParaRPr sz="2000" baseline="0" dirty="0">
                        <a:latin typeface="IvyJournal" panose="020B0404020101010102"/>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556260" marR="349885" indent="-200025">
                        <a:lnSpc>
                          <a:spcPct val="107200"/>
                        </a:lnSpc>
                        <a:spcBef>
                          <a:spcPts val="105"/>
                        </a:spcBef>
                      </a:pPr>
                      <a:r>
                        <a:rPr sz="1800" b="1" baseline="0" dirty="0">
                          <a:latin typeface="IvyJournal" panose="020B0404020101010102"/>
                          <a:cs typeface="Times New Roman"/>
                        </a:rPr>
                        <a:t>Baseline</a:t>
                      </a:r>
                      <a:r>
                        <a:rPr sz="1800" b="1" spc="-100" baseline="0" dirty="0">
                          <a:latin typeface="IvyJournal" panose="020B0404020101010102"/>
                          <a:cs typeface="Times New Roman"/>
                        </a:rPr>
                        <a:t> </a:t>
                      </a:r>
                      <a:r>
                        <a:rPr sz="1800" b="1" u="sng" baseline="0" dirty="0">
                          <a:uFill>
                            <a:solidFill>
                              <a:srgbClr val="000000"/>
                            </a:solidFill>
                          </a:uFill>
                          <a:latin typeface="IvyJournal" panose="020B0404020101010102"/>
                          <a:cs typeface="Times New Roman"/>
                        </a:rPr>
                        <a:t>(Actual) </a:t>
                      </a:r>
                      <a:r>
                        <a:rPr sz="1800" b="1" spc="-434" baseline="0" dirty="0">
                          <a:latin typeface="IvyJournal" panose="020B0404020101010102"/>
                          <a:cs typeface="Times New Roman"/>
                        </a:rPr>
                        <a:t> </a:t>
                      </a:r>
                      <a:r>
                        <a:rPr sz="1600" b="1" baseline="0" dirty="0">
                          <a:latin typeface="IvyJournal" panose="020B0404020101010102"/>
                          <a:cs typeface="Times New Roman"/>
                        </a:rPr>
                        <a:t>Performance</a:t>
                      </a:r>
                      <a:endParaRPr sz="1600" baseline="0" dirty="0">
                        <a:latin typeface="IvyJournal" panose="020B0404020101010102"/>
                        <a:cs typeface="Times New Roman"/>
                      </a:endParaRPr>
                    </a:p>
                  </a:txBody>
                  <a:tcPr marL="0" marR="0" marT="13335"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rgbClr val="FAE4D5"/>
                    </a:solidFill>
                  </a:tcPr>
                </a:tc>
                <a:tc>
                  <a:txBody>
                    <a:bodyPr/>
                    <a:lstStyle/>
                    <a:p>
                      <a:pPr marL="518159" marR="241300" indent="-269875">
                        <a:lnSpc>
                          <a:spcPct val="107200"/>
                        </a:lnSpc>
                        <a:spcBef>
                          <a:spcPts val="105"/>
                        </a:spcBef>
                      </a:pPr>
                      <a:r>
                        <a:rPr sz="1800" b="1" i="1" spc="-5" baseline="0" dirty="0">
                          <a:latin typeface="IvyJournal" panose="020B0404020101010102"/>
                          <a:cs typeface="Times New Roman"/>
                        </a:rPr>
                        <a:t>Benchmark</a:t>
                      </a:r>
                      <a:r>
                        <a:rPr sz="1800" b="1" i="1" spc="-65" baseline="0" dirty="0">
                          <a:latin typeface="IvyJournal" panose="020B0404020101010102"/>
                          <a:cs typeface="Times New Roman"/>
                        </a:rPr>
                        <a:t> </a:t>
                      </a:r>
                      <a:r>
                        <a:rPr sz="1800" b="1" i="1" u="sng" baseline="0" dirty="0">
                          <a:uFill>
                            <a:solidFill>
                              <a:srgbClr val="000000"/>
                            </a:solidFill>
                          </a:uFill>
                          <a:latin typeface="IvyJournal" panose="020B0404020101010102"/>
                          <a:cs typeface="Times New Roman"/>
                        </a:rPr>
                        <a:t>(Goal) </a:t>
                      </a:r>
                      <a:r>
                        <a:rPr sz="1800" b="1" i="1" spc="-434" baseline="0" dirty="0">
                          <a:latin typeface="IvyJournal" panose="020B0404020101010102"/>
                          <a:cs typeface="Times New Roman"/>
                        </a:rPr>
                        <a:t> </a:t>
                      </a:r>
                      <a:r>
                        <a:rPr sz="1600" b="1" i="1" spc="-5" baseline="0" dirty="0">
                          <a:latin typeface="IvyJournal" panose="020B0404020101010102"/>
                          <a:cs typeface="Times New Roman"/>
                        </a:rPr>
                        <a:t>Performance</a:t>
                      </a:r>
                      <a:endParaRPr sz="1600" baseline="0" dirty="0">
                        <a:latin typeface="IvyJournal" panose="020B0404020101010102"/>
                        <a:cs typeface="Times New Roman"/>
                      </a:endParaRPr>
                    </a:p>
                  </a:txBody>
                  <a:tcPr marL="0" marR="0" marT="13335"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rgbClr val="DEEBF7"/>
                    </a:solidFill>
                  </a:tcPr>
                </a:tc>
                <a:tc>
                  <a:txBody>
                    <a:bodyPr/>
                    <a:lstStyle/>
                    <a:p>
                      <a:pPr marL="294640" marR="287020" algn="ctr">
                        <a:lnSpc>
                          <a:spcPct val="107200"/>
                        </a:lnSpc>
                        <a:spcBef>
                          <a:spcPts val="105"/>
                        </a:spcBef>
                      </a:pPr>
                      <a:r>
                        <a:rPr lang="en-US" sz="1400" b="1" baseline="0" dirty="0">
                          <a:latin typeface="IvyJournal" panose="020B0404020101010102"/>
                          <a:cs typeface="Times New Roman"/>
                        </a:rPr>
                        <a:t>P</a:t>
                      </a:r>
                      <a:r>
                        <a:rPr lang="en-US" sz="1400" b="1" spc="5" baseline="0" dirty="0">
                          <a:latin typeface="IvyJournal" panose="020B0404020101010102"/>
                          <a:cs typeface="Times New Roman"/>
                        </a:rPr>
                        <a:t>e</a:t>
                      </a:r>
                      <a:r>
                        <a:rPr lang="en-US" sz="1400" b="1" baseline="0" dirty="0">
                          <a:latin typeface="IvyJournal" panose="020B0404020101010102"/>
                          <a:cs typeface="Times New Roman"/>
                        </a:rPr>
                        <a:t>rformance </a:t>
                      </a:r>
                      <a:r>
                        <a:rPr lang="en-US" sz="1800" b="1" baseline="0" dirty="0">
                          <a:latin typeface="IvyJournal" panose="020B0404020101010102"/>
                          <a:cs typeface="Times New Roman"/>
                        </a:rPr>
                        <a:t> Gap</a:t>
                      </a:r>
                      <a:endParaRPr lang="en-US" sz="1800" baseline="0" dirty="0">
                        <a:latin typeface="IvyJournal" panose="020B0404020101010102"/>
                        <a:cs typeface="Times New Roman"/>
                      </a:endParaRPr>
                    </a:p>
                    <a:p>
                      <a:pPr marL="635" algn="ctr">
                        <a:lnSpc>
                          <a:spcPct val="100000"/>
                        </a:lnSpc>
                        <a:spcBef>
                          <a:spcPts val="155"/>
                        </a:spcBef>
                      </a:pPr>
                      <a:r>
                        <a:rPr sz="1800" b="1" u="sng" spc="-5" baseline="0" dirty="0">
                          <a:uFill>
                            <a:solidFill>
                              <a:srgbClr val="000000"/>
                            </a:solidFill>
                          </a:uFill>
                          <a:latin typeface="IvyJournal" panose="020B0404020101010102"/>
                          <a:cs typeface="Times New Roman"/>
                        </a:rPr>
                        <a:t>(+/-</a:t>
                      </a:r>
                      <a:r>
                        <a:rPr sz="1800" b="1" u="sng" spc="-20" baseline="0" dirty="0">
                          <a:uFill>
                            <a:solidFill>
                              <a:srgbClr val="000000"/>
                            </a:solidFill>
                          </a:uFill>
                          <a:latin typeface="IvyJournal" panose="020B0404020101010102"/>
                          <a:cs typeface="Times New Roman"/>
                        </a:rPr>
                        <a:t> </a:t>
                      </a:r>
                      <a:r>
                        <a:rPr sz="1800" b="1" u="sng" spc="-5" baseline="0" dirty="0">
                          <a:uFill>
                            <a:solidFill>
                              <a:srgbClr val="000000"/>
                            </a:solidFill>
                          </a:uFill>
                          <a:latin typeface="IvyJournal" panose="020B0404020101010102"/>
                          <a:cs typeface="Times New Roman"/>
                        </a:rPr>
                        <a:t>difference)</a:t>
                      </a:r>
                      <a:endParaRPr sz="1800" baseline="0" dirty="0">
                        <a:latin typeface="IvyJournal" panose="020B0404020101010102"/>
                        <a:cs typeface="Times New Roman"/>
                      </a:endParaRPr>
                    </a:p>
                  </a:txBody>
                  <a:tcPr marL="0" marR="0" marT="13335"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01282">
                <a:tc>
                  <a:txBody>
                    <a:bodyPr/>
                    <a:lstStyle/>
                    <a:p>
                      <a:pPr marL="83185" algn="ctr">
                        <a:lnSpc>
                          <a:spcPct val="100000"/>
                        </a:lnSpc>
                        <a:spcBef>
                          <a:spcPts val="260"/>
                        </a:spcBef>
                      </a:pPr>
                      <a:endParaRPr lang="en-US" sz="2000" b="1" dirty="0">
                        <a:latin typeface="IvyJournal" panose="020B0404020101010102"/>
                        <a:cs typeface="Times New Roman"/>
                      </a:endParaRPr>
                    </a:p>
                    <a:p>
                      <a:pPr marL="83185" algn="ctr">
                        <a:lnSpc>
                          <a:spcPct val="100000"/>
                        </a:lnSpc>
                        <a:spcBef>
                          <a:spcPts val="260"/>
                        </a:spcBef>
                      </a:pPr>
                      <a:r>
                        <a:rPr lang="en-US" sz="2000" b="1" dirty="0">
                          <a:latin typeface="IvyJournal" panose="020B0404020101010102"/>
                          <a:cs typeface="Times New Roman"/>
                        </a:rPr>
                        <a:t>FY25/26 </a:t>
                      </a:r>
                    </a:p>
                    <a:p>
                      <a:pPr marL="83185" algn="ctr">
                        <a:lnSpc>
                          <a:spcPct val="100000"/>
                        </a:lnSpc>
                        <a:spcBef>
                          <a:spcPts val="260"/>
                        </a:spcBef>
                      </a:pPr>
                      <a:r>
                        <a:rPr lang="en-US" sz="1800" b="1" i="1" spc="-5" dirty="0">
                          <a:latin typeface="IvyJournal" panose="020B0404020101010102"/>
                          <a:cs typeface="Times New Roman"/>
                        </a:rPr>
                        <a:t>10/01/25-12/31/25</a:t>
                      </a:r>
                      <a:endParaRPr lang="en-US" sz="1800" b="1" dirty="0">
                        <a:latin typeface="IvyJournal" panose="020B0404020101010102"/>
                        <a:cs typeface="Times New Roman"/>
                      </a:endParaRP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925194">
                        <a:lnSpc>
                          <a:spcPct val="100000"/>
                        </a:lnSpc>
                        <a:spcBef>
                          <a:spcPts val="260"/>
                        </a:spcBef>
                      </a:pPr>
                      <a:endParaRPr lang="en-US" sz="2000" b="0" i="1" dirty="0">
                        <a:latin typeface="IvyJournal" panose="020B0404020101010102"/>
                        <a:cs typeface="Times New Roman"/>
                      </a:endParaRPr>
                    </a:p>
                    <a:p>
                      <a:pPr marL="925194">
                        <a:lnSpc>
                          <a:spcPct val="100000"/>
                        </a:lnSpc>
                        <a:spcBef>
                          <a:spcPts val="260"/>
                        </a:spcBef>
                      </a:pPr>
                      <a:r>
                        <a:rPr lang="en-US" sz="2000" b="0" i="1" dirty="0">
                          <a:latin typeface="IvyJournal" panose="020B0404020101010102"/>
                          <a:cs typeface="Times New Roman"/>
                        </a:rPr>
                        <a:t>05:32</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rgbClr val="FAE4D5"/>
                    </a:solidFill>
                  </a:tcPr>
                </a:tc>
                <a:tc rowSpan="3">
                  <a:txBody>
                    <a:bodyPr/>
                    <a:lstStyle/>
                    <a:p>
                      <a:pPr algn="ctr">
                        <a:lnSpc>
                          <a:spcPct val="100000"/>
                        </a:lnSpc>
                        <a:spcBef>
                          <a:spcPts val="1839"/>
                        </a:spcBef>
                      </a:pPr>
                      <a:endParaRPr lang="en-US" sz="2000" b="1" i="1" baseline="0" dirty="0">
                        <a:solidFill>
                          <a:schemeClr val="tx1"/>
                        </a:solidFill>
                        <a:latin typeface="IvyJournal" panose="020B0404020101010102"/>
                        <a:cs typeface="Times New Roman"/>
                      </a:endParaRPr>
                    </a:p>
                    <a:p>
                      <a:pPr algn="ctr">
                        <a:lnSpc>
                          <a:spcPct val="100000"/>
                        </a:lnSpc>
                        <a:spcBef>
                          <a:spcPts val="1839"/>
                        </a:spcBef>
                      </a:pPr>
                      <a:endParaRPr lang="en-US" sz="2000" b="1" i="1" baseline="0" dirty="0">
                        <a:solidFill>
                          <a:schemeClr val="tx1"/>
                        </a:solidFill>
                        <a:latin typeface="IvyJournal" panose="020B0404020101010102"/>
                        <a:cs typeface="Times New Roman"/>
                      </a:endParaRPr>
                    </a:p>
                    <a:p>
                      <a:pPr algn="ctr">
                        <a:lnSpc>
                          <a:spcPct val="100000"/>
                        </a:lnSpc>
                        <a:spcBef>
                          <a:spcPts val="1839"/>
                        </a:spcBef>
                      </a:pPr>
                      <a:endParaRPr lang="en-US" sz="2000" b="1" i="1" baseline="0" dirty="0">
                        <a:solidFill>
                          <a:schemeClr val="tx1"/>
                        </a:solidFill>
                        <a:latin typeface="IvyJournal" panose="020B0404020101010102"/>
                        <a:cs typeface="Times New Roman"/>
                      </a:endParaRPr>
                    </a:p>
                    <a:p>
                      <a:pPr algn="ctr">
                        <a:lnSpc>
                          <a:spcPct val="100000"/>
                        </a:lnSpc>
                        <a:spcBef>
                          <a:spcPts val="1839"/>
                        </a:spcBef>
                      </a:pPr>
                      <a:r>
                        <a:rPr lang="en-US" sz="2000" b="1" i="1" baseline="0" dirty="0">
                          <a:solidFill>
                            <a:schemeClr val="tx1"/>
                          </a:solidFill>
                          <a:latin typeface="IvyJournal" panose="020B0404020101010102"/>
                          <a:cs typeface="Times New Roman"/>
                        </a:rPr>
                        <a:t>05:20</a:t>
                      </a:r>
                      <a:endParaRPr sz="2000" b="1" baseline="0" dirty="0">
                        <a:solidFill>
                          <a:schemeClr val="tx1"/>
                        </a:solidFill>
                        <a:latin typeface="IvyJournal" panose="020B0404020101010102"/>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rgbClr val="DEEBF7"/>
                    </a:solidFill>
                  </a:tcPr>
                </a:tc>
                <a:tc>
                  <a:txBody>
                    <a:bodyPr/>
                    <a:lstStyle/>
                    <a:p>
                      <a:pPr marL="1270" algn="ctr">
                        <a:lnSpc>
                          <a:spcPct val="100000"/>
                        </a:lnSpc>
                        <a:spcBef>
                          <a:spcPts val="265"/>
                        </a:spcBef>
                      </a:pPr>
                      <a:endParaRPr lang="en-US" sz="2000" b="0" i="1" spc="0" baseline="0" dirty="0">
                        <a:solidFill>
                          <a:schemeClr val="tx1"/>
                        </a:solidFill>
                        <a:latin typeface="IvyJournal" panose="020B0404020101010102"/>
                        <a:cs typeface="Times New Roman"/>
                      </a:endParaRPr>
                    </a:p>
                    <a:p>
                      <a:pPr marL="1270" algn="ctr">
                        <a:lnSpc>
                          <a:spcPct val="100000"/>
                        </a:lnSpc>
                        <a:spcBef>
                          <a:spcPts val="265"/>
                        </a:spcBef>
                      </a:pPr>
                      <a:r>
                        <a:rPr lang="en-US" sz="2000" b="0" i="1" spc="0" baseline="0" dirty="0">
                          <a:solidFill>
                            <a:schemeClr val="tx1"/>
                          </a:solidFill>
                          <a:latin typeface="IvyJournal" panose="020B0404020101010102"/>
                          <a:cs typeface="Times New Roman"/>
                        </a:rPr>
                        <a:t>+00:12</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8239281"/>
                  </a:ext>
                </a:extLst>
              </a:tr>
              <a:tr h="1145721">
                <a:tc>
                  <a:txBody>
                    <a:bodyPr/>
                    <a:lstStyle/>
                    <a:p>
                      <a:pPr marL="83185" algn="ctr">
                        <a:lnSpc>
                          <a:spcPct val="100000"/>
                        </a:lnSpc>
                        <a:spcBef>
                          <a:spcPts val="260"/>
                        </a:spcBef>
                      </a:pPr>
                      <a:endParaRPr lang="en-US" sz="2000" b="1" dirty="0">
                        <a:latin typeface="IvyJournal" panose="020B0404020101010102"/>
                        <a:cs typeface="Times New Roman"/>
                      </a:endParaRPr>
                    </a:p>
                    <a:p>
                      <a:pPr marL="83185" algn="ctr">
                        <a:lnSpc>
                          <a:spcPct val="100000"/>
                        </a:lnSpc>
                        <a:spcBef>
                          <a:spcPts val="260"/>
                        </a:spcBef>
                      </a:pPr>
                      <a:r>
                        <a:rPr lang="en-US" sz="2000" b="1" dirty="0">
                          <a:latin typeface="IvyJournal" panose="020B0404020101010102"/>
                          <a:cs typeface="Times New Roman"/>
                        </a:rPr>
                        <a:t>December 2025</a:t>
                      </a:r>
                      <a:endParaRPr sz="2000" b="1" dirty="0">
                        <a:latin typeface="IvyJournal" panose="020B0404020101010102"/>
                        <a:cs typeface="Times New Roman"/>
                      </a:endParaRP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5194">
                        <a:lnSpc>
                          <a:spcPct val="100000"/>
                        </a:lnSpc>
                        <a:spcBef>
                          <a:spcPts val="260"/>
                        </a:spcBef>
                      </a:pPr>
                      <a:endParaRPr lang="en-US" sz="2000" b="0" i="1" dirty="0">
                        <a:latin typeface="IvyJournal" panose="020B0404020101010102"/>
                        <a:cs typeface="Times New Roman"/>
                      </a:endParaRPr>
                    </a:p>
                    <a:p>
                      <a:pPr marL="925194">
                        <a:lnSpc>
                          <a:spcPct val="100000"/>
                        </a:lnSpc>
                        <a:spcBef>
                          <a:spcPts val="260"/>
                        </a:spcBef>
                      </a:pPr>
                      <a:r>
                        <a:rPr lang="en-US" sz="2000" b="0" i="1" dirty="0">
                          <a:latin typeface="IvyJournal" panose="020B0404020101010102"/>
                          <a:cs typeface="Times New Roman"/>
                        </a:rPr>
                        <a:t>05:33</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4D5"/>
                    </a:solidFill>
                  </a:tcPr>
                </a:tc>
                <a:tc vMerge="1">
                  <a:txBody>
                    <a:bodyPr/>
                    <a:lstStyle/>
                    <a:p>
                      <a:pPr algn="ctr">
                        <a:lnSpc>
                          <a:spcPct val="100000"/>
                        </a:lnSpc>
                        <a:spcBef>
                          <a:spcPts val="1839"/>
                        </a:spcBef>
                      </a:pPr>
                      <a:endParaRPr sz="2000" b="1" dirty="0">
                        <a:solidFill>
                          <a:schemeClr val="tx1"/>
                        </a:solidFill>
                        <a:latin typeface="Times New Roman"/>
                        <a:cs typeface="Times New Roman"/>
                      </a:endParaRPr>
                    </a:p>
                  </a:txBody>
                  <a:tcPr marL="0" marR="0" marT="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marL="1270" marR="0" lvl="0" indent="0" algn="ctr" defTabSz="914400" eaLnBrk="1" fontAlgn="auto" latinLnBrk="0" hangingPunct="1">
                        <a:lnSpc>
                          <a:spcPct val="100000"/>
                        </a:lnSpc>
                        <a:spcBef>
                          <a:spcPts val="265"/>
                        </a:spcBef>
                        <a:spcAft>
                          <a:spcPts val="0"/>
                        </a:spcAft>
                        <a:buClrTx/>
                        <a:buSzTx/>
                        <a:buFontTx/>
                        <a:buNone/>
                        <a:tabLst/>
                        <a:defRPr/>
                      </a:pPr>
                      <a:endParaRPr lang="en-US" sz="2000" b="0" i="1" spc="0" baseline="0" dirty="0">
                        <a:solidFill>
                          <a:schemeClr val="tx1"/>
                        </a:solidFill>
                        <a:latin typeface="IvyJournal" panose="020B0404020101010102"/>
                        <a:cs typeface="Times New Roman"/>
                      </a:endParaRPr>
                    </a:p>
                    <a:p>
                      <a:pPr marL="1270" marR="0" lvl="0" indent="0" algn="ctr" defTabSz="914400" eaLnBrk="1" fontAlgn="auto" latinLnBrk="0" hangingPunct="1">
                        <a:lnSpc>
                          <a:spcPct val="100000"/>
                        </a:lnSpc>
                        <a:spcBef>
                          <a:spcPts val="265"/>
                        </a:spcBef>
                        <a:spcAft>
                          <a:spcPts val="0"/>
                        </a:spcAft>
                        <a:buClrTx/>
                        <a:buSzTx/>
                        <a:buFontTx/>
                        <a:buNone/>
                        <a:tabLst/>
                        <a:defRPr/>
                      </a:pPr>
                      <a:r>
                        <a:rPr lang="en-US" sz="2000" b="0" i="1" spc="0" baseline="0" dirty="0">
                          <a:solidFill>
                            <a:schemeClr val="tx1"/>
                          </a:solidFill>
                          <a:latin typeface="IvyJournal" panose="020B0404020101010102"/>
                          <a:cs typeface="Times New Roman"/>
                        </a:rPr>
                        <a:t>+00:13</a:t>
                      </a: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45721">
                <a:tc>
                  <a:txBody>
                    <a:bodyPr/>
                    <a:lstStyle/>
                    <a:p>
                      <a:pPr marL="83185" algn="ctr">
                        <a:lnSpc>
                          <a:spcPct val="100000"/>
                        </a:lnSpc>
                        <a:spcBef>
                          <a:spcPts val="260"/>
                        </a:spcBef>
                      </a:pPr>
                      <a:endParaRPr lang="en-US" sz="2000" b="1" dirty="0">
                        <a:latin typeface="IvyJournal" panose="020B0404020101010102"/>
                        <a:cs typeface="Times New Roman"/>
                      </a:endParaRPr>
                    </a:p>
                    <a:p>
                      <a:pPr marL="83185" algn="ctr">
                        <a:lnSpc>
                          <a:spcPct val="100000"/>
                        </a:lnSpc>
                        <a:spcBef>
                          <a:spcPts val="260"/>
                        </a:spcBef>
                      </a:pPr>
                      <a:r>
                        <a:rPr lang="en-US" sz="2000" b="1" dirty="0">
                          <a:latin typeface="IvyJournal" panose="020B0404020101010102"/>
                          <a:cs typeface="Times New Roman"/>
                        </a:rPr>
                        <a:t>November 2025</a:t>
                      </a:r>
                      <a:endParaRPr sz="2000" b="1" dirty="0">
                        <a:latin typeface="IvyJournal" panose="020B0404020101010102"/>
                        <a:cs typeface="Times New Roman"/>
                      </a:endParaRP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5194">
                        <a:lnSpc>
                          <a:spcPct val="100000"/>
                        </a:lnSpc>
                        <a:spcBef>
                          <a:spcPts val="260"/>
                        </a:spcBef>
                      </a:pPr>
                      <a:endParaRPr lang="en-US" sz="2000" b="0" i="1" dirty="0">
                        <a:latin typeface="IvyJournal" panose="020B0404020101010102"/>
                        <a:cs typeface="Times New Roman"/>
                      </a:endParaRPr>
                    </a:p>
                    <a:p>
                      <a:pPr marL="925194">
                        <a:lnSpc>
                          <a:spcPct val="100000"/>
                        </a:lnSpc>
                        <a:spcBef>
                          <a:spcPts val="260"/>
                        </a:spcBef>
                      </a:pPr>
                      <a:r>
                        <a:rPr lang="en-US" sz="2000" b="0" i="1" dirty="0">
                          <a:latin typeface="IvyJournal" panose="020B0404020101010102"/>
                          <a:cs typeface="Times New Roman"/>
                        </a:rPr>
                        <a:t>05:48</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4D5"/>
                    </a:solidFill>
                  </a:tcPr>
                </a:tc>
                <a:tc vMerge="1">
                  <a:txBody>
                    <a:bodyPr/>
                    <a:lstStyle/>
                    <a:p>
                      <a:pPr algn="ctr">
                        <a:lnSpc>
                          <a:spcPct val="100000"/>
                        </a:lnSpc>
                        <a:spcBef>
                          <a:spcPts val="1839"/>
                        </a:spcBef>
                      </a:pPr>
                      <a:endParaRPr sz="2000" b="1" dirty="0">
                        <a:solidFill>
                          <a:schemeClr val="tx1"/>
                        </a:solidFill>
                        <a:latin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marL="1270" algn="ctr">
                        <a:lnSpc>
                          <a:spcPct val="100000"/>
                        </a:lnSpc>
                        <a:spcBef>
                          <a:spcPts val="265"/>
                        </a:spcBef>
                      </a:pPr>
                      <a:endParaRPr lang="en-US" sz="2000" b="0" i="1" spc="0" baseline="0" dirty="0">
                        <a:solidFill>
                          <a:schemeClr val="tx1"/>
                        </a:solidFill>
                        <a:latin typeface="IvyJournal" panose="020B0404020101010102"/>
                        <a:cs typeface="Times New Roman"/>
                      </a:endParaRPr>
                    </a:p>
                    <a:p>
                      <a:pPr marL="1270" algn="ctr">
                        <a:lnSpc>
                          <a:spcPct val="100000"/>
                        </a:lnSpc>
                        <a:spcBef>
                          <a:spcPts val="265"/>
                        </a:spcBef>
                      </a:pPr>
                      <a:r>
                        <a:rPr lang="en-US" sz="2000" b="0" i="1" spc="0" baseline="0" dirty="0">
                          <a:solidFill>
                            <a:schemeClr val="tx1"/>
                          </a:solidFill>
                          <a:latin typeface="IvyJournal" panose="020B0404020101010102"/>
                          <a:cs typeface="Times New Roman"/>
                        </a:rPr>
                        <a:t>+00:28</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0562901"/>
                  </a:ext>
                </a:extLst>
              </a:tr>
            </a:tbl>
          </a:graphicData>
        </a:graphic>
      </p:graphicFrame>
    </p:spTree>
    <p:extLst>
      <p:ext uri="{BB962C8B-B14F-4D97-AF65-F5344CB8AC3E}">
        <p14:creationId xmlns:p14="http://schemas.microsoft.com/office/powerpoint/2010/main" val="2796201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3C60E3-98CF-DF03-819A-E7374EF7AEAB}"/>
              </a:ext>
            </a:extLst>
          </p:cNvPr>
          <p:cNvSpPr>
            <a:spLocks noGrp="1"/>
          </p:cNvSpPr>
          <p:nvPr>
            <p:ph type="ctrTitle"/>
          </p:nvPr>
        </p:nvSpPr>
        <p:spPr>
          <a:xfrm>
            <a:off x="482688" y="317062"/>
            <a:ext cx="2758075" cy="971550"/>
          </a:xfrm>
        </p:spPr>
        <p:txBody>
          <a:bodyPr>
            <a:normAutofit fontScale="90000"/>
          </a:bodyPr>
          <a:lstStyle/>
          <a:p>
            <a:pPr algn="ctr"/>
            <a:br>
              <a:rPr lang="en-US" sz="2000" dirty="0"/>
            </a:br>
            <a:r>
              <a:rPr lang="en-US" sz="2400" dirty="0"/>
              <a:t>Call Processing Time at 90</a:t>
            </a:r>
            <a:r>
              <a:rPr lang="en-US" sz="2400" baseline="30000" dirty="0"/>
              <a:t>th</a:t>
            </a:r>
            <a:r>
              <a:rPr lang="en-US" sz="2400" dirty="0"/>
              <a:t> Percentile</a:t>
            </a:r>
          </a:p>
        </p:txBody>
      </p:sp>
      <p:sp>
        <p:nvSpPr>
          <p:cNvPr id="8" name="Text Placeholder 7">
            <a:extLst>
              <a:ext uri="{FF2B5EF4-FFF2-40B4-BE49-F238E27FC236}">
                <a16:creationId xmlns:a16="http://schemas.microsoft.com/office/drawing/2014/main" id="{3B331CEF-6DDB-0126-C131-63F87B58286D}"/>
              </a:ext>
            </a:extLst>
          </p:cNvPr>
          <p:cNvSpPr>
            <a:spLocks noGrp="1"/>
          </p:cNvSpPr>
          <p:nvPr>
            <p:ph type="body" sz="quarter" idx="18"/>
          </p:nvPr>
        </p:nvSpPr>
        <p:spPr/>
        <p:txBody>
          <a:bodyPr>
            <a:normAutofit fontScale="92500" lnSpcReduction="10000"/>
          </a:bodyPr>
          <a:lstStyle/>
          <a:p>
            <a:pPr algn="ctr"/>
            <a:r>
              <a:rPr lang="en-US"/>
              <a:t>The Villages Public Safety Department is committed to the safety of our community through the delivery of emergency services, fire prevention,  and education. We will safeguard life, property and the environment. </a:t>
            </a:r>
            <a:endParaRPr lang="en-US" dirty="0"/>
          </a:p>
        </p:txBody>
      </p:sp>
      <p:sp>
        <p:nvSpPr>
          <p:cNvPr id="10" name="Text Placeholder 8">
            <a:extLst>
              <a:ext uri="{FF2B5EF4-FFF2-40B4-BE49-F238E27FC236}">
                <a16:creationId xmlns:a16="http://schemas.microsoft.com/office/drawing/2014/main" id="{A4E9BC36-89A8-7DC2-C310-A44EE2B83D7E}"/>
              </a:ext>
            </a:extLst>
          </p:cNvPr>
          <p:cNvSpPr>
            <a:spLocks noGrp="1"/>
          </p:cNvSpPr>
          <p:nvPr>
            <p:ph type="body" sz="quarter" idx="19"/>
          </p:nvPr>
        </p:nvSpPr>
        <p:spPr>
          <a:xfrm>
            <a:off x="481013" y="4572000"/>
            <a:ext cx="2700337" cy="276225"/>
          </a:xfrm>
        </p:spPr>
        <p:txBody>
          <a:bodyPr/>
          <a:lstStyle/>
          <a:p>
            <a:pPr algn="ctr"/>
            <a:r>
              <a:rPr lang="en-US" dirty="0"/>
              <a:t>In case of emergency dial 9-1-1</a:t>
            </a:r>
          </a:p>
          <a:p>
            <a:endParaRPr lang="en-US" dirty="0"/>
          </a:p>
        </p:txBody>
      </p:sp>
      <p:graphicFrame>
        <p:nvGraphicFramePr>
          <p:cNvPr id="6" name="object 3">
            <a:extLst>
              <a:ext uri="{FF2B5EF4-FFF2-40B4-BE49-F238E27FC236}">
                <a16:creationId xmlns:a16="http://schemas.microsoft.com/office/drawing/2014/main" id="{4E26BCF2-A3FE-300E-75F3-49CCC38121CF}"/>
              </a:ext>
            </a:extLst>
          </p:cNvPr>
          <p:cNvGraphicFramePr>
            <a:graphicFrameLocks noGrp="1"/>
          </p:cNvGraphicFramePr>
          <p:nvPr/>
        </p:nvGraphicFramePr>
        <p:xfrm>
          <a:off x="3429000" y="304991"/>
          <a:ext cx="8610600" cy="5486210"/>
        </p:xfrm>
        <a:graphic>
          <a:graphicData uri="http://schemas.openxmlformats.org/drawingml/2006/table">
            <a:tbl>
              <a:tblPr firstRow="1" bandRow="1">
                <a:tableStyleId>{2D5ABB26-0587-4C30-8999-92F81FD0307C}</a:tableStyleId>
              </a:tblPr>
              <a:tblGrid>
                <a:gridCol w="2395943">
                  <a:extLst>
                    <a:ext uri="{9D8B030D-6E8A-4147-A177-3AD203B41FA5}">
                      <a16:colId xmlns:a16="http://schemas.microsoft.com/office/drawing/2014/main" val="20000"/>
                    </a:ext>
                  </a:extLst>
                </a:gridCol>
                <a:gridCol w="2274851">
                  <a:extLst>
                    <a:ext uri="{9D8B030D-6E8A-4147-A177-3AD203B41FA5}">
                      <a16:colId xmlns:a16="http://schemas.microsoft.com/office/drawing/2014/main" val="20001"/>
                    </a:ext>
                  </a:extLst>
                </a:gridCol>
                <a:gridCol w="2164016">
                  <a:extLst>
                    <a:ext uri="{9D8B030D-6E8A-4147-A177-3AD203B41FA5}">
                      <a16:colId xmlns:a16="http://schemas.microsoft.com/office/drawing/2014/main" val="20002"/>
                    </a:ext>
                  </a:extLst>
                </a:gridCol>
                <a:gridCol w="1775790">
                  <a:extLst>
                    <a:ext uri="{9D8B030D-6E8A-4147-A177-3AD203B41FA5}">
                      <a16:colId xmlns:a16="http://schemas.microsoft.com/office/drawing/2014/main" val="20003"/>
                    </a:ext>
                  </a:extLst>
                </a:gridCol>
              </a:tblGrid>
              <a:tr h="857812">
                <a:tc gridSpan="4">
                  <a:txBody>
                    <a:bodyPr/>
                    <a:lstStyle/>
                    <a:p>
                      <a:pPr algn="ctr">
                        <a:lnSpc>
                          <a:spcPct val="100000"/>
                        </a:lnSpc>
                        <a:spcBef>
                          <a:spcPts val="229"/>
                        </a:spcBef>
                      </a:pPr>
                      <a:r>
                        <a:rPr sz="2800" b="1" spc="-5" baseline="0" dirty="0">
                          <a:solidFill>
                            <a:srgbClr val="FF0000"/>
                          </a:solidFill>
                          <a:latin typeface="IvyJournal" panose="020B0404020101010102"/>
                          <a:cs typeface="Times New Roman"/>
                        </a:rPr>
                        <a:t>All</a:t>
                      </a:r>
                      <a:r>
                        <a:rPr sz="2800" b="1" spc="-10" baseline="0" dirty="0">
                          <a:solidFill>
                            <a:srgbClr val="FF0000"/>
                          </a:solidFill>
                          <a:latin typeface="IvyJournal" panose="020B0404020101010102"/>
                          <a:cs typeface="Times New Roman"/>
                        </a:rPr>
                        <a:t> </a:t>
                      </a:r>
                      <a:r>
                        <a:rPr sz="2800" b="1" spc="-5" baseline="0" dirty="0">
                          <a:solidFill>
                            <a:srgbClr val="FF0000"/>
                          </a:solidFill>
                          <a:latin typeface="IvyJournal" panose="020B0404020101010102"/>
                          <a:cs typeface="Times New Roman"/>
                        </a:rPr>
                        <a:t>Emergency</a:t>
                      </a:r>
                      <a:r>
                        <a:rPr sz="2800" b="1" spc="10" baseline="0" dirty="0">
                          <a:solidFill>
                            <a:srgbClr val="FF0000"/>
                          </a:solidFill>
                          <a:latin typeface="IvyJournal" panose="020B0404020101010102"/>
                          <a:cs typeface="Times New Roman"/>
                        </a:rPr>
                        <a:t> </a:t>
                      </a:r>
                      <a:r>
                        <a:rPr sz="2800" b="1" spc="-5" baseline="0" dirty="0">
                          <a:solidFill>
                            <a:srgbClr val="FF0000"/>
                          </a:solidFill>
                          <a:latin typeface="IvyJournal" panose="020B0404020101010102"/>
                          <a:cs typeface="Times New Roman"/>
                        </a:rPr>
                        <a:t>Calls</a:t>
                      </a:r>
                      <a:r>
                        <a:rPr sz="2800" b="1" spc="-10" baseline="0" dirty="0">
                          <a:solidFill>
                            <a:srgbClr val="FF0000"/>
                          </a:solidFill>
                          <a:latin typeface="IvyJournal" panose="020B0404020101010102"/>
                          <a:cs typeface="Times New Roman"/>
                        </a:rPr>
                        <a:t> </a:t>
                      </a:r>
                      <a:r>
                        <a:rPr sz="2800" b="1" u="sng" spc="-10" baseline="0" dirty="0">
                          <a:solidFill>
                            <a:srgbClr val="FF0000"/>
                          </a:solidFill>
                          <a:uFill>
                            <a:solidFill>
                              <a:srgbClr val="FF0000"/>
                            </a:solidFill>
                          </a:uFill>
                          <a:latin typeface="IvyJournal" panose="020B0404020101010102"/>
                          <a:cs typeface="Times New Roman"/>
                        </a:rPr>
                        <a:t>within The</a:t>
                      </a:r>
                      <a:r>
                        <a:rPr sz="2800" b="1" u="sng" spc="-55" baseline="0" dirty="0">
                          <a:solidFill>
                            <a:srgbClr val="FF0000"/>
                          </a:solidFill>
                          <a:uFill>
                            <a:solidFill>
                              <a:srgbClr val="FF0000"/>
                            </a:solidFill>
                          </a:uFill>
                          <a:latin typeface="IvyJournal" panose="020B0404020101010102"/>
                          <a:cs typeface="Times New Roman"/>
                        </a:rPr>
                        <a:t> </a:t>
                      </a:r>
                      <a:r>
                        <a:rPr sz="2800" b="1" u="sng" spc="-15" baseline="0" dirty="0">
                          <a:solidFill>
                            <a:srgbClr val="FF0000"/>
                          </a:solidFill>
                          <a:uFill>
                            <a:solidFill>
                              <a:srgbClr val="FF0000"/>
                            </a:solidFill>
                          </a:uFill>
                          <a:latin typeface="IvyJournal" panose="020B0404020101010102"/>
                          <a:cs typeface="Times New Roman"/>
                        </a:rPr>
                        <a:t>Villages</a:t>
                      </a:r>
                      <a:endParaRPr sz="2800" baseline="0" dirty="0">
                        <a:latin typeface="IvyJournal" panose="020B0404020101010102"/>
                        <a:cs typeface="Times New Roman"/>
                      </a:endParaRPr>
                    </a:p>
                    <a:p>
                      <a:pPr algn="ctr">
                        <a:lnSpc>
                          <a:spcPct val="100000"/>
                        </a:lnSpc>
                        <a:spcBef>
                          <a:spcPts val="280"/>
                        </a:spcBef>
                      </a:pPr>
                      <a:r>
                        <a:rPr sz="1500" spc="-5" baseline="0" dirty="0">
                          <a:latin typeface="IvyJournal" panose="020B0404020101010102"/>
                          <a:cs typeface="Times New Roman"/>
                        </a:rPr>
                        <a:t>Measured </a:t>
                      </a:r>
                      <a:r>
                        <a:rPr sz="1500" baseline="0" dirty="0">
                          <a:latin typeface="IvyJournal" panose="020B0404020101010102"/>
                          <a:cs typeface="Times New Roman"/>
                        </a:rPr>
                        <a:t>in</a:t>
                      </a:r>
                      <a:r>
                        <a:rPr sz="1500" spc="-20" baseline="0" dirty="0">
                          <a:latin typeface="IvyJournal" panose="020B0404020101010102"/>
                          <a:cs typeface="Times New Roman"/>
                        </a:rPr>
                        <a:t> </a:t>
                      </a:r>
                      <a:r>
                        <a:rPr sz="1500" spc="-5" baseline="0" dirty="0">
                          <a:latin typeface="IvyJournal" panose="020B0404020101010102"/>
                          <a:cs typeface="Times New Roman"/>
                        </a:rPr>
                        <a:t>minutes</a:t>
                      </a:r>
                      <a:r>
                        <a:rPr sz="1500" spc="-20" baseline="0" dirty="0">
                          <a:latin typeface="IvyJournal" panose="020B0404020101010102"/>
                          <a:cs typeface="Times New Roman"/>
                        </a:rPr>
                        <a:t> </a:t>
                      </a:r>
                      <a:r>
                        <a:rPr sz="1500" spc="-5" baseline="0" dirty="0">
                          <a:latin typeface="IvyJournal" panose="020B0404020101010102"/>
                          <a:cs typeface="Times New Roman"/>
                        </a:rPr>
                        <a:t>and</a:t>
                      </a:r>
                      <a:r>
                        <a:rPr sz="1500" baseline="0" dirty="0">
                          <a:latin typeface="IvyJournal" panose="020B0404020101010102"/>
                          <a:cs typeface="Times New Roman"/>
                        </a:rPr>
                        <a:t> </a:t>
                      </a:r>
                      <a:r>
                        <a:rPr sz="1500" spc="-5" baseline="0" dirty="0">
                          <a:latin typeface="IvyJournal" panose="020B0404020101010102"/>
                          <a:cs typeface="Times New Roman"/>
                        </a:rPr>
                        <a:t>seconds</a:t>
                      </a:r>
                      <a:r>
                        <a:rPr sz="1500" spc="-20" baseline="0" dirty="0">
                          <a:latin typeface="IvyJournal" panose="020B0404020101010102"/>
                          <a:cs typeface="Times New Roman"/>
                        </a:rPr>
                        <a:t> </a:t>
                      </a:r>
                      <a:r>
                        <a:rPr sz="1500" spc="-5" baseline="0" dirty="0">
                          <a:latin typeface="IvyJournal" panose="020B0404020101010102"/>
                          <a:cs typeface="Times New Roman"/>
                        </a:rPr>
                        <a:t>(</a:t>
                      </a:r>
                      <a:r>
                        <a:rPr sz="1500" b="1" spc="-5" baseline="0" dirty="0">
                          <a:latin typeface="IvyJournal" panose="020B0404020101010102"/>
                          <a:cs typeface="Times New Roman"/>
                        </a:rPr>
                        <a:t>mm:ss</a:t>
                      </a:r>
                      <a:r>
                        <a:rPr sz="1500" spc="-5" baseline="0" dirty="0">
                          <a:latin typeface="IvyJournal" panose="020B0404020101010102"/>
                          <a:cs typeface="Times New Roman"/>
                        </a:rPr>
                        <a:t>)</a:t>
                      </a:r>
                      <a:endParaRPr sz="1500" baseline="0" dirty="0">
                        <a:latin typeface="IvyJournal" panose="020B0404020101010102"/>
                        <a:cs typeface="Times New Roman"/>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162318">
                <a:tc>
                  <a:txBody>
                    <a:bodyPr/>
                    <a:lstStyle/>
                    <a:p>
                      <a:pPr>
                        <a:lnSpc>
                          <a:spcPct val="100000"/>
                        </a:lnSpc>
                      </a:pPr>
                      <a:endParaRPr sz="2000" baseline="0" dirty="0">
                        <a:latin typeface="IvyJournal" panose="020B0404020101010102"/>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556260" marR="349885" indent="-200025">
                        <a:lnSpc>
                          <a:spcPct val="107200"/>
                        </a:lnSpc>
                        <a:spcBef>
                          <a:spcPts val="105"/>
                        </a:spcBef>
                      </a:pPr>
                      <a:r>
                        <a:rPr sz="1800" b="1" baseline="0" dirty="0">
                          <a:latin typeface="IvyJournal" panose="020B0404020101010102"/>
                          <a:cs typeface="Times New Roman"/>
                        </a:rPr>
                        <a:t>Baseline</a:t>
                      </a:r>
                      <a:r>
                        <a:rPr sz="1800" b="1" spc="-100" baseline="0" dirty="0">
                          <a:latin typeface="IvyJournal" panose="020B0404020101010102"/>
                          <a:cs typeface="Times New Roman"/>
                        </a:rPr>
                        <a:t> </a:t>
                      </a:r>
                      <a:r>
                        <a:rPr sz="1800" b="1" u="sng" baseline="0" dirty="0">
                          <a:uFill>
                            <a:solidFill>
                              <a:srgbClr val="000000"/>
                            </a:solidFill>
                          </a:uFill>
                          <a:latin typeface="IvyJournal" panose="020B0404020101010102"/>
                          <a:cs typeface="Times New Roman"/>
                        </a:rPr>
                        <a:t>(Actual</a:t>
                      </a:r>
                      <a:r>
                        <a:rPr lang="en-US" sz="1800" b="1" u="sng" baseline="0" dirty="0">
                          <a:uFill>
                            <a:solidFill>
                              <a:srgbClr val="000000"/>
                            </a:solidFill>
                          </a:uFill>
                          <a:latin typeface="IvyJournal" panose="020B0404020101010102"/>
                          <a:cs typeface="Times New Roman"/>
                        </a:rPr>
                        <a:t>) </a:t>
                      </a:r>
                      <a:r>
                        <a:rPr lang="en-US" sz="1800" b="1" spc="-434" baseline="0" dirty="0">
                          <a:latin typeface="IvyJournal" panose="020B0404020101010102"/>
                          <a:cs typeface="Times New Roman"/>
                        </a:rPr>
                        <a:t> </a:t>
                      </a:r>
                      <a:r>
                        <a:rPr sz="1600" b="1" i="1" baseline="0" dirty="0">
                          <a:latin typeface="IvyJournal" panose="020B0404020101010102"/>
                          <a:cs typeface="Times New Roman"/>
                        </a:rPr>
                        <a:t>Performance</a:t>
                      </a:r>
                      <a:endParaRPr sz="1600" i="1" baseline="0" dirty="0">
                        <a:latin typeface="IvyJournal" panose="020B0404020101010102"/>
                        <a:cs typeface="Times New Roman"/>
                      </a:endParaRPr>
                    </a:p>
                  </a:txBody>
                  <a:tcPr marL="0" marR="0" marT="13335"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rgbClr val="FAE4D5"/>
                    </a:solidFill>
                  </a:tcPr>
                </a:tc>
                <a:tc>
                  <a:txBody>
                    <a:bodyPr/>
                    <a:lstStyle/>
                    <a:p>
                      <a:pPr marL="518159" marR="241300" indent="-269875">
                        <a:lnSpc>
                          <a:spcPct val="107200"/>
                        </a:lnSpc>
                        <a:spcBef>
                          <a:spcPts val="105"/>
                        </a:spcBef>
                      </a:pPr>
                      <a:r>
                        <a:rPr sz="1800" b="1" i="1" spc="-5" baseline="0" dirty="0">
                          <a:latin typeface="IvyJournal" panose="020B0404020101010102"/>
                          <a:cs typeface="Times New Roman"/>
                        </a:rPr>
                        <a:t>Benchmark</a:t>
                      </a:r>
                      <a:r>
                        <a:rPr sz="1800" b="1" i="1" spc="-65" baseline="0" dirty="0">
                          <a:latin typeface="IvyJournal" panose="020B0404020101010102"/>
                          <a:cs typeface="Times New Roman"/>
                        </a:rPr>
                        <a:t> </a:t>
                      </a:r>
                      <a:r>
                        <a:rPr sz="1800" b="1" i="1" u="sng" baseline="0" dirty="0">
                          <a:uFill>
                            <a:solidFill>
                              <a:srgbClr val="000000"/>
                            </a:solidFill>
                          </a:uFill>
                          <a:latin typeface="IvyJournal" panose="020B0404020101010102"/>
                          <a:cs typeface="Times New Roman"/>
                        </a:rPr>
                        <a:t>(Goal) </a:t>
                      </a:r>
                      <a:r>
                        <a:rPr sz="1800" b="1" i="1" spc="-434" baseline="0" dirty="0">
                          <a:latin typeface="IvyJournal" panose="020B0404020101010102"/>
                          <a:cs typeface="Times New Roman"/>
                        </a:rPr>
                        <a:t> </a:t>
                      </a:r>
                      <a:r>
                        <a:rPr sz="1800" b="1" i="1" spc="-5" baseline="0" dirty="0">
                          <a:latin typeface="IvyJournal" panose="020B0404020101010102"/>
                          <a:cs typeface="Times New Roman"/>
                        </a:rPr>
                        <a:t>Performance</a:t>
                      </a:r>
                      <a:endParaRPr sz="1800" baseline="0" dirty="0">
                        <a:latin typeface="IvyJournal" panose="020B0404020101010102"/>
                        <a:cs typeface="Times New Roman"/>
                      </a:endParaRPr>
                    </a:p>
                  </a:txBody>
                  <a:tcPr marL="0" marR="0" marT="13335"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rgbClr val="DEEBF7"/>
                    </a:solidFill>
                  </a:tcPr>
                </a:tc>
                <a:tc>
                  <a:txBody>
                    <a:bodyPr/>
                    <a:lstStyle/>
                    <a:p>
                      <a:pPr marL="294640" marR="287020" algn="ctr">
                        <a:lnSpc>
                          <a:spcPct val="107200"/>
                        </a:lnSpc>
                        <a:spcBef>
                          <a:spcPts val="105"/>
                        </a:spcBef>
                      </a:pPr>
                      <a:r>
                        <a:rPr lang="en-US" sz="1400" b="1" baseline="0" dirty="0">
                          <a:latin typeface="IvyJournal" panose="020B0404020101010102"/>
                          <a:cs typeface="Times New Roman"/>
                        </a:rPr>
                        <a:t>P</a:t>
                      </a:r>
                      <a:r>
                        <a:rPr lang="en-US" sz="1400" b="1" spc="5" baseline="0" dirty="0">
                          <a:latin typeface="IvyJournal" panose="020B0404020101010102"/>
                          <a:cs typeface="Times New Roman"/>
                        </a:rPr>
                        <a:t>e</a:t>
                      </a:r>
                      <a:r>
                        <a:rPr lang="en-US" sz="1400" b="1" baseline="0" dirty="0">
                          <a:latin typeface="IvyJournal" panose="020B0404020101010102"/>
                          <a:cs typeface="Times New Roman"/>
                        </a:rPr>
                        <a:t>rformance</a:t>
                      </a:r>
                      <a:r>
                        <a:rPr lang="en-US" sz="1800" b="1" baseline="0" dirty="0">
                          <a:latin typeface="IvyJournal" panose="020B0404020101010102"/>
                          <a:cs typeface="Times New Roman"/>
                        </a:rPr>
                        <a:t>  Gap</a:t>
                      </a:r>
                      <a:endParaRPr lang="en-US" sz="1800" baseline="0" dirty="0">
                        <a:latin typeface="IvyJournal" panose="020B0404020101010102"/>
                        <a:cs typeface="Times New Roman"/>
                      </a:endParaRPr>
                    </a:p>
                    <a:p>
                      <a:pPr marL="635" algn="ctr">
                        <a:lnSpc>
                          <a:spcPct val="100000"/>
                        </a:lnSpc>
                        <a:spcBef>
                          <a:spcPts val="155"/>
                        </a:spcBef>
                      </a:pPr>
                      <a:r>
                        <a:rPr sz="1800" b="1" u="sng" spc="-5" baseline="0" dirty="0">
                          <a:uFill>
                            <a:solidFill>
                              <a:srgbClr val="000000"/>
                            </a:solidFill>
                          </a:uFill>
                          <a:latin typeface="IvyJournal" panose="020B0404020101010102"/>
                          <a:cs typeface="Times New Roman"/>
                        </a:rPr>
                        <a:t>(+/-</a:t>
                      </a:r>
                      <a:r>
                        <a:rPr sz="1800" b="1" u="sng" spc="-20" baseline="0" dirty="0">
                          <a:uFill>
                            <a:solidFill>
                              <a:srgbClr val="000000"/>
                            </a:solidFill>
                          </a:uFill>
                          <a:latin typeface="IvyJournal" panose="020B0404020101010102"/>
                          <a:cs typeface="Times New Roman"/>
                        </a:rPr>
                        <a:t> </a:t>
                      </a:r>
                      <a:r>
                        <a:rPr sz="1800" b="1" u="sng" spc="-5" baseline="0" dirty="0">
                          <a:uFill>
                            <a:solidFill>
                              <a:srgbClr val="000000"/>
                            </a:solidFill>
                          </a:uFill>
                          <a:latin typeface="IvyJournal" panose="020B0404020101010102"/>
                          <a:cs typeface="Times New Roman"/>
                        </a:rPr>
                        <a:t>difference)</a:t>
                      </a:r>
                      <a:endParaRPr sz="1800" baseline="0" dirty="0">
                        <a:latin typeface="IvyJournal" panose="020B0404020101010102"/>
                        <a:cs typeface="Times New Roman"/>
                      </a:endParaRPr>
                    </a:p>
                  </a:txBody>
                  <a:tcPr marL="0" marR="0" marT="13335"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03678">
                <a:tc>
                  <a:txBody>
                    <a:bodyPr/>
                    <a:lstStyle/>
                    <a:p>
                      <a:pPr marL="83185" algn="ctr">
                        <a:lnSpc>
                          <a:spcPct val="100000"/>
                        </a:lnSpc>
                        <a:spcBef>
                          <a:spcPts val="260"/>
                        </a:spcBef>
                      </a:pPr>
                      <a:endParaRPr lang="en-US" sz="2000" b="1" baseline="0" dirty="0">
                        <a:latin typeface="IvyJournal" panose="020B0404020101010102"/>
                        <a:cs typeface="Times New Roman"/>
                      </a:endParaRPr>
                    </a:p>
                    <a:p>
                      <a:pPr marL="83185" algn="ctr">
                        <a:lnSpc>
                          <a:spcPct val="100000"/>
                        </a:lnSpc>
                        <a:spcBef>
                          <a:spcPts val="260"/>
                        </a:spcBef>
                      </a:pPr>
                      <a:r>
                        <a:rPr lang="en-US" sz="2000" b="1" baseline="0" dirty="0">
                          <a:latin typeface="IvyJournal" panose="020B0404020101010102"/>
                          <a:cs typeface="Times New Roman"/>
                        </a:rPr>
                        <a:t>FY25/26 </a:t>
                      </a:r>
                    </a:p>
                    <a:p>
                      <a:pPr marL="83185" marR="0" lvl="0" indent="0" algn="ctr" defTabSz="914400" rtl="0" eaLnBrk="1" fontAlgn="auto" latinLnBrk="0" hangingPunct="1">
                        <a:lnSpc>
                          <a:spcPct val="100000"/>
                        </a:lnSpc>
                        <a:spcBef>
                          <a:spcPts val="260"/>
                        </a:spcBef>
                        <a:spcAft>
                          <a:spcPts val="0"/>
                        </a:spcAft>
                        <a:buClrTx/>
                        <a:buSzTx/>
                        <a:buFontTx/>
                        <a:buNone/>
                        <a:tabLst/>
                        <a:defRPr/>
                      </a:pPr>
                      <a:r>
                        <a:rPr lang="en-US" sz="2000" b="1" i="1" spc="-5" baseline="0" dirty="0">
                          <a:latin typeface="IvyJournal" panose="020B0404020101010102"/>
                          <a:cs typeface="Times New Roman"/>
                        </a:rPr>
                        <a:t>10/01/25 –12/31/25</a:t>
                      </a:r>
                      <a:endParaRPr lang="en-US" sz="2000" b="1" baseline="0" dirty="0">
                        <a:latin typeface="IvyJournal" panose="020B0404020101010102"/>
                        <a:cs typeface="Times New Roman"/>
                      </a:endParaRP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925194">
                        <a:lnSpc>
                          <a:spcPct val="100000"/>
                        </a:lnSpc>
                        <a:spcBef>
                          <a:spcPts val="260"/>
                        </a:spcBef>
                      </a:pPr>
                      <a:endParaRPr lang="en-US" sz="2000" b="0" i="1" baseline="0" dirty="0">
                        <a:latin typeface="IvyJournal" panose="020B0404020101010102"/>
                        <a:cs typeface="Times New Roman"/>
                      </a:endParaRPr>
                    </a:p>
                    <a:p>
                      <a:pPr marL="925194">
                        <a:lnSpc>
                          <a:spcPct val="100000"/>
                        </a:lnSpc>
                        <a:spcBef>
                          <a:spcPts val="260"/>
                        </a:spcBef>
                      </a:pPr>
                      <a:r>
                        <a:rPr lang="en-US" sz="2000" b="0" i="1" baseline="0" dirty="0">
                          <a:latin typeface="IvyJournal" panose="020B0404020101010102"/>
                          <a:cs typeface="Times New Roman"/>
                        </a:rPr>
                        <a:t>00:22</a:t>
                      </a:r>
                    </a:p>
                    <a:p>
                      <a:pPr marL="925194">
                        <a:lnSpc>
                          <a:spcPct val="100000"/>
                        </a:lnSpc>
                        <a:spcBef>
                          <a:spcPts val="260"/>
                        </a:spcBef>
                      </a:pPr>
                      <a:r>
                        <a:rPr lang="en-US" sz="2000" b="0" i="1" baseline="0" dirty="0">
                          <a:latin typeface="IvyJournal" panose="020B0404020101010102"/>
                          <a:cs typeface="Times New Roman"/>
                        </a:rPr>
                        <a:t> </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rgbClr val="FAE4D5"/>
                    </a:solidFill>
                  </a:tcPr>
                </a:tc>
                <a:tc rowSpan="3">
                  <a:txBody>
                    <a:bodyPr/>
                    <a:lstStyle/>
                    <a:p>
                      <a:pPr algn="ctr">
                        <a:lnSpc>
                          <a:spcPct val="100000"/>
                        </a:lnSpc>
                        <a:spcBef>
                          <a:spcPts val="1839"/>
                        </a:spcBef>
                      </a:pPr>
                      <a:endParaRPr lang="en-US" sz="2000" b="1" i="1" baseline="0" dirty="0">
                        <a:solidFill>
                          <a:schemeClr val="tx1"/>
                        </a:solidFill>
                        <a:latin typeface="IvyJournal" panose="020B0404020101010102"/>
                        <a:cs typeface="Times New Roman"/>
                      </a:endParaRPr>
                    </a:p>
                    <a:p>
                      <a:pPr algn="ctr">
                        <a:lnSpc>
                          <a:spcPct val="100000"/>
                        </a:lnSpc>
                        <a:spcBef>
                          <a:spcPts val="1839"/>
                        </a:spcBef>
                      </a:pPr>
                      <a:endParaRPr lang="en-US" sz="2000" b="1" i="1" baseline="0" dirty="0">
                        <a:solidFill>
                          <a:schemeClr val="tx1"/>
                        </a:solidFill>
                        <a:latin typeface="IvyJournal" panose="020B0404020101010102"/>
                        <a:cs typeface="Times New Roman"/>
                      </a:endParaRPr>
                    </a:p>
                    <a:p>
                      <a:pPr algn="ctr">
                        <a:lnSpc>
                          <a:spcPct val="100000"/>
                        </a:lnSpc>
                        <a:spcBef>
                          <a:spcPts val="1839"/>
                        </a:spcBef>
                      </a:pPr>
                      <a:endParaRPr lang="en-US" sz="2000" b="1" i="1" baseline="0" dirty="0">
                        <a:solidFill>
                          <a:schemeClr val="tx1"/>
                        </a:solidFill>
                        <a:latin typeface="IvyJournal" panose="020B0404020101010102"/>
                        <a:cs typeface="Times New Roman"/>
                      </a:endParaRPr>
                    </a:p>
                    <a:p>
                      <a:pPr algn="ctr">
                        <a:lnSpc>
                          <a:spcPct val="100000"/>
                        </a:lnSpc>
                        <a:spcBef>
                          <a:spcPts val="1839"/>
                        </a:spcBef>
                      </a:pPr>
                      <a:r>
                        <a:rPr lang="en-US" sz="2000" b="1" i="1" baseline="0" dirty="0">
                          <a:solidFill>
                            <a:schemeClr val="tx1"/>
                          </a:solidFill>
                          <a:latin typeface="IvyJournal" panose="020B0404020101010102"/>
                          <a:cs typeface="Times New Roman"/>
                        </a:rPr>
                        <a:t>01:30</a:t>
                      </a:r>
                      <a:endParaRPr sz="2000" b="1" baseline="0" dirty="0">
                        <a:solidFill>
                          <a:schemeClr val="tx1"/>
                        </a:solidFill>
                        <a:latin typeface="IvyJournal" panose="020B0404020101010102"/>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rgbClr val="DEEBF7"/>
                    </a:solidFill>
                  </a:tcPr>
                </a:tc>
                <a:tc>
                  <a:txBody>
                    <a:bodyPr/>
                    <a:lstStyle/>
                    <a:p>
                      <a:pPr marL="1270" algn="ctr">
                        <a:lnSpc>
                          <a:spcPct val="100000"/>
                        </a:lnSpc>
                        <a:spcBef>
                          <a:spcPts val="265"/>
                        </a:spcBef>
                      </a:pPr>
                      <a:endParaRPr lang="en-US" sz="2000" b="0" i="1" spc="0" baseline="0" dirty="0">
                        <a:solidFill>
                          <a:schemeClr val="tx1"/>
                        </a:solidFill>
                        <a:latin typeface="IvyJournal" panose="020B0404020101010102"/>
                        <a:cs typeface="Times New Roman"/>
                      </a:endParaRPr>
                    </a:p>
                    <a:p>
                      <a:pPr marL="1270" algn="ctr">
                        <a:lnSpc>
                          <a:spcPct val="100000"/>
                        </a:lnSpc>
                        <a:spcBef>
                          <a:spcPts val="265"/>
                        </a:spcBef>
                      </a:pPr>
                      <a:r>
                        <a:rPr lang="en-US" sz="2000" b="0" i="1" spc="0" baseline="0" dirty="0">
                          <a:solidFill>
                            <a:schemeClr val="tx1"/>
                          </a:solidFill>
                          <a:latin typeface="IvyJournal" panose="020B0404020101010102"/>
                          <a:cs typeface="Times New Roman"/>
                        </a:rPr>
                        <a:t>-01:08 </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8239281"/>
                  </a:ext>
                </a:extLst>
              </a:tr>
              <a:tr h="1181201">
                <a:tc>
                  <a:txBody>
                    <a:bodyPr/>
                    <a:lstStyle/>
                    <a:p>
                      <a:pPr marL="83185" algn="ctr">
                        <a:lnSpc>
                          <a:spcPct val="100000"/>
                        </a:lnSpc>
                        <a:spcBef>
                          <a:spcPts val="260"/>
                        </a:spcBef>
                      </a:pPr>
                      <a:endParaRPr lang="en-US" sz="2000" b="1" baseline="0" dirty="0">
                        <a:latin typeface="IvyJournal" panose="020B0404020101010102"/>
                        <a:cs typeface="Times New Roman"/>
                      </a:endParaRPr>
                    </a:p>
                    <a:p>
                      <a:pPr marL="83185" algn="ctr">
                        <a:lnSpc>
                          <a:spcPct val="100000"/>
                        </a:lnSpc>
                        <a:spcBef>
                          <a:spcPts val="260"/>
                        </a:spcBef>
                      </a:pPr>
                      <a:r>
                        <a:rPr lang="en-US" sz="2000" b="1" dirty="0">
                          <a:latin typeface="IvyJournal" panose="020B0404020101010102"/>
                          <a:cs typeface="Times New Roman"/>
                        </a:rPr>
                        <a:t>December 2025</a:t>
                      </a: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5194">
                        <a:lnSpc>
                          <a:spcPct val="100000"/>
                        </a:lnSpc>
                        <a:spcBef>
                          <a:spcPts val="260"/>
                        </a:spcBef>
                      </a:pPr>
                      <a:endParaRPr lang="en-US" sz="2000" b="0" i="1" baseline="0" dirty="0">
                        <a:latin typeface="IvyJournal" panose="020B0404020101010102"/>
                        <a:cs typeface="Times New Roman"/>
                      </a:endParaRPr>
                    </a:p>
                    <a:p>
                      <a:pPr marL="925194">
                        <a:lnSpc>
                          <a:spcPct val="100000"/>
                        </a:lnSpc>
                        <a:spcBef>
                          <a:spcPts val="260"/>
                        </a:spcBef>
                      </a:pPr>
                      <a:r>
                        <a:rPr lang="en-US" sz="2000" b="0" i="1" baseline="0" dirty="0">
                          <a:latin typeface="IvyJournal" panose="020B0404020101010102"/>
                          <a:cs typeface="Times New Roman"/>
                        </a:rPr>
                        <a:t>00:21</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4D5"/>
                    </a:solidFill>
                  </a:tcPr>
                </a:tc>
                <a:tc vMerge="1">
                  <a:txBody>
                    <a:bodyPr/>
                    <a:lstStyle/>
                    <a:p>
                      <a:pPr algn="ctr">
                        <a:lnSpc>
                          <a:spcPct val="100000"/>
                        </a:lnSpc>
                        <a:spcBef>
                          <a:spcPts val="1839"/>
                        </a:spcBef>
                      </a:pPr>
                      <a:endParaRPr sz="2000" b="1" dirty="0">
                        <a:solidFill>
                          <a:schemeClr val="tx1"/>
                        </a:solidFill>
                        <a:latin typeface="Times New Roman"/>
                        <a:cs typeface="Times New Roman"/>
                      </a:endParaRPr>
                    </a:p>
                  </a:txBody>
                  <a:tcPr marL="0" marR="0" marT="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marL="1270" marR="0" lvl="0" indent="0" algn="ctr" defTabSz="914400" eaLnBrk="1" fontAlgn="auto" latinLnBrk="0" hangingPunct="1">
                        <a:lnSpc>
                          <a:spcPct val="100000"/>
                        </a:lnSpc>
                        <a:spcBef>
                          <a:spcPts val="265"/>
                        </a:spcBef>
                        <a:spcAft>
                          <a:spcPts val="0"/>
                        </a:spcAft>
                        <a:buClrTx/>
                        <a:buSzTx/>
                        <a:buFontTx/>
                        <a:buNone/>
                        <a:tabLst/>
                        <a:defRPr/>
                      </a:pPr>
                      <a:endParaRPr lang="en-US" sz="2000" b="0" i="1" spc="0" baseline="0" dirty="0">
                        <a:solidFill>
                          <a:schemeClr val="tx1"/>
                        </a:solidFill>
                        <a:latin typeface="IvyJournal" panose="020B0404020101010102"/>
                        <a:cs typeface="Times New Roman"/>
                      </a:endParaRPr>
                    </a:p>
                    <a:p>
                      <a:pPr marL="1270" marR="0" lvl="0" indent="0" algn="ctr" defTabSz="914400" eaLnBrk="1" fontAlgn="auto" latinLnBrk="0" hangingPunct="1">
                        <a:lnSpc>
                          <a:spcPct val="100000"/>
                        </a:lnSpc>
                        <a:spcBef>
                          <a:spcPts val="265"/>
                        </a:spcBef>
                        <a:spcAft>
                          <a:spcPts val="0"/>
                        </a:spcAft>
                        <a:buClrTx/>
                        <a:buSzTx/>
                        <a:buFontTx/>
                        <a:buNone/>
                        <a:tabLst/>
                        <a:defRPr/>
                      </a:pPr>
                      <a:r>
                        <a:rPr lang="en-US" sz="2000" b="0" i="1" spc="0" baseline="0" dirty="0">
                          <a:solidFill>
                            <a:schemeClr val="tx1"/>
                          </a:solidFill>
                          <a:latin typeface="IvyJournal" panose="020B0404020101010102"/>
                          <a:cs typeface="Times New Roman"/>
                        </a:rPr>
                        <a:t>-01:09</a:t>
                      </a: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81201">
                <a:tc>
                  <a:txBody>
                    <a:bodyPr/>
                    <a:lstStyle/>
                    <a:p>
                      <a:pPr marL="83185" algn="ctr">
                        <a:lnSpc>
                          <a:spcPct val="100000"/>
                        </a:lnSpc>
                        <a:spcBef>
                          <a:spcPts val="260"/>
                        </a:spcBef>
                      </a:pPr>
                      <a:endParaRPr lang="en-US" sz="2000" b="1" baseline="0" dirty="0">
                        <a:latin typeface="IvyJournal" panose="020B0404020101010102"/>
                        <a:cs typeface="Times New Roman"/>
                      </a:endParaRPr>
                    </a:p>
                    <a:p>
                      <a:pPr marL="83185" algn="ctr">
                        <a:lnSpc>
                          <a:spcPct val="100000"/>
                        </a:lnSpc>
                        <a:spcBef>
                          <a:spcPts val="260"/>
                        </a:spcBef>
                      </a:pPr>
                      <a:r>
                        <a:rPr lang="en-US" sz="2000" b="1" baseline="0" dirty="0">
                          <a:latin typeface="IvyJournal" panose="020B0404020101010102"/>
                          <a:cs typeface="Times New Roman"/>
                        </a:rPr>
                        <a:t>November 2025</a:t>
                      </a:r>
                      <a:endParaRPr sz="2000" b="1" baseline="0" dirty="0">
                        <a:latin typeface="IvyJournal" panose="020B0404020101010102"/>
                        <a:cs typeface="Times New Roman"/>
                      </a:endParaRP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5194">
                        <a:lnSpc>
                          <a:spcPct val="100000"/>
                        </a:lnSpc>
                        <a:spcBef>
                          <a:spcPts val="260"/>
                        </a:spcBef>
                      </a:pPr>
                      <a:endParaRPr lang="en-US" sz="2000" b="0" i="1" baseline="0" dirty="0">
                        <a:latin typeface="IvyJournal" panose="020B0404020101010102"/>
                        <a:cs typeface="Times New Roman"/>
                      </a:endParaRPr>
                    </a:p>
                    <a:p>
                      <a:pPr marL="925194">
                        <a:lnSpc>
                          <a:spcPct val="100000"/>
                        </a:lnSpc>
                        <a:spcBef>
                          <a:spcPts val="260"/>
                        </a:spcBef>
                      </a:pPr>
                      <a:r>
                        <a:rPr lang="en-US" sz="2000" b="0" i="1" baseline="0" dirty="0">
                          <a:latin typeface="IvyJournal" panose="020B0404020101010102"/>
                          <a:cs typeface="Times New Roman"/>
                        </a:rPr>
                        <a:t>00:23</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4D5"/>
                    </a:solidFill>
                  </a:tcPr>
                </a:tc>
                <a:tc vMerge="1">
                  <a:txBody>
                    <a:bodyPr/>
                    <a:lstStyle/>
                    <a:p>
                      <a:pPr algn="ctr">
                        <a:lnSpc>
                          <a:spcPct val="100000"/>
                        </a:lnSpc>
                        <a:spcBef>
                          <a:spcPts val="1839"/>
                        </a:spcBef>
                      </a:pPr>
                      <a:endParaRPr sz="2000" b="1" dirty="0">
                        <a:solidFill>
                          <a:schemeClr val="tx1"/>
                        </a:solidFill>
                        <a:latin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marL="1270" algn="ctr">
                        <a:lnSpc>
                          <a:spcPct val="100000"/>
                        </a:lnSpc>
                        <a:spcBef>
                          <a:spcPts val="265"/>
                        </a:spcBef>
                      </a:pPr>
                      <a:endParaRPr lang="en-US" sz="2000" b="0" i="1" spc="0" baseline="0" dirty="0">
                        <a:solidFill>
                          <a:schemeClr val="tx1"/>
                        </a:solidFill>
                        <a:latin typeface="IvyJournal" panose="020B0404020101010102"/>
                        <a:cs typeface="Times New Roman"/>
                      </a:endParaRPr>
                    </a:p>
                    <a:p>
                      <a:pPr marL="1270" algn="ctr">
                        <a:lnSpc>
                          <a:spcPct val="100000"/>
                        </a:lnSpc>
                        <a:spcBef>
                          <a:spcPts val="265"/>
                        </a:spcBef>
                      </a:pPr>
                      <a:r>
                        <a:rPr lang="en-US" sz="2000" b="0" i="1" spc="0" baseline="0" dirty="0">
                          <a:solidFill>
                            <a:schemeClr val="tx1"/>
                          </a:solidFill>
                          <a:latin typeface="IvyJournal" panose="020B0404020101010102"/>
                          <a:cs typeface="Times New Roman"/>
                        </a:rPr>
                        <a:t>01:07</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0562901"/>
                  </a:ext>
                </a:extLst>
              </a:tr>
            </a:tbl>
          </a:graphicData>
        </a:graphic>
      </p:graphicFrame>
    </p:spTree>
    <p:extLst>
      <p:ext uri="{BB962C8B-B14F-4D97-AF65-F5344CB8AC3E}">
        <p14:creationId xmlns:p14="http://schemas.microsoft.com/office/powerpoint/2010/main" val="4023137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3C60E3-98CF-DF03-819A-E7374EF7AEAB}"/>
              </a:ext>
            </a:extLst>
          </p:cNvPr>
          <p:cNvSpPr>
            <a:spLocks noGrp="1"/>
          </p:cNvSpPr>
          <p:nvPr>
            <p:ph type="ctrTitle"/>
          </p:nvPr>
        </p:nvSpPr>
        <p:spPr>
          <a:xfrm>
            <a:off x="451849" y="628650"/>
            <a:ext cx="2758075" cy="1504950"/>
          </a:xfrm>
        </p:spPr>
        <p:txBody>
          <a:bodyPr>
            <a:normAutofit fontScale="90000"/>
          </a:bodyPr>
          <a:lstStyle/>
          <a:p>
            <a:pPr algn="ctr"/>
            <a:r>
              <a:rPr lang="en-US" sz="2400" dirty="0"/>
              <a:t>Travel Time at 90</a:t>
            </a:r>
            <a:r>
              <a:rPr lang="en-US" sz="2400" baseline="30000" dirty="0"/>
              <a:t>th</a:t>
            </a:r>
            <a:r>
              <a:rPr lang="en-US" sz="2400" dirty="0"/>
              <a:t> Percentile</a:t>
            </a:r>
            <a:br>
              <a:rPr lang="en-US" sz="2400" dirty="0"/>
            </a:br>
            <a:r>
              <a:rPr lang="en-US" sz="2400" dirty="0"/>
              <a:t>(Arrival of 1</a:t>
            </a:r>
            <a:r>
              <a:rPr lang="en-US" sz="2400" baseline="30000" dirty="0"/>
              <a:t>st</a:t>
            </a:r>
            <a:r>
              <a:rPr lang="en-US" sz="2400" dirty="0"/>
              <a:t> Unit)</a:t>
            </a:r>
            <a:br>
              <a:rPr lang="en-US" sz="2400" dirty="0"/>
            </a:br>
            <a:br>
              <a:rPr lang="en-US" sz="2400" dirty="0"/>
            </a:br>
            <a:endParaRPr lang="en-US" sz="2400" dirty="0"/>
          </a:p>
        </p:txBody>
      </p:sp>
      <p:sp>
        <p:nvSpPr>
          <p:cNvPr id="8" name="Text Placeholder 7">
            <a:extLst>
              <a:ext uri="{FF2B5EF4-FFF2-40B4-BE49-F238E27FC236}">
                <a16:creationId xmlns:a16="http://schemas.microsoft.com/office/drawing/2014/main" id="{3B331CEF-6DDB-0126-C131-63F87B58286D}"/>
              </a:ext>
            </a:extLst>
          </p:cNvPr>
          <p:cNvSpPr>
            <a:spLocks noGrp="1"/>
          </p:cNvSpPr>
          <p:nvPr>
            <p:ph type="body" sz="quarter" idx="18"/>
          </p:nvPr>
        </p:nvSpPr>
        <p:spPr/>
        <p:txBody>
          <a:bodyPr>
            <a:normAutofit fontScale="92500" lnSpcReduction="10000"/>
          </a:bodyPr>
          <a:lstStyle/>
          <a:p>
            <a:pPr algn="ctr"/>
            <a:r>
              <a:rPr lang="en-US"/>
              <a:t>The Villages Public Safety Department is committed to the safety of our community through the delivery of emergency services, fire prevention,  and education. We will safeguard life, property and the environment. </a:t>
            </a:r>
            <a:endParaRPr lang="en-US" dirty="0"/>
          </a:p>
        </p:txBody>
      </p:sp>
      <p:sp>
        <p:nvSpPr>
          <p:cNvPr id="10" name="Text Placeholder 8">
            <a:extLst>
              <a:ext uri="{FF2B5EF4-FFF2-40B4-BE49-F238E27FC236}">
                <a16:creationId xmlns:a16="http://schemas.microsoft.com/office/drawing/2014/main" id="{A4E9BC36-89A8-7DC2-C310-A44EE2B83D7E}"/>
              </a:ext>
            </a:extLst>
          </p:cNvPr>
          <p:cNvSpPr>
            <a:spLocks noGrp="1"/>
          </p:cNvSpPr>
          <p:nvPr>
            <p:ph type="body" sz="quarter" idx="19"/>
          </p:nvPr>
        </p:nvSpPr>
        <p:spPr>
          <a:xfrm>
            <a:off x="481013" y="4572000"/>
            <a:ext cx="2700337" cy="276225"/>
          </a:xfrm>
        </p:spPr>
        <p:txBody>
          <a:bodyPr/>
          <a:lstStyle/>
          <a:p>
            <a:pPr algn="ctr"/>
            <a:r>
              <a:rPr lang="en-US" dirty="0"/>
              <a:t>In case of emergency dial 9-1-1</a:t>
            </a:r>
          </a:p>
          <a:p>
            <a:endParaRPr lang="en-US" dirty="0"/>
          </a:p>
        </p:txBody>
      </p:sp>
      <p:graphicFrame>
        <p:nvGraphicFramePr>
          <p:cNvPr id="11" name="object 3">
            <a:extLst>
              <a:ext uri="{FF2B5EF4-FFF2-40B4-BE49-F238E27FC236}">
                <a16:creationId xmlns:a16="http://schemas.microsoft.com/office/drawing/2014/main" id="{98F9F856-1B0F-9A8C-9B64-5E5F2B74B72E}"/>
              </a:ext>
            </a:extLst>
          </p:cNvPr>
          <p:cNvGraphicFramePr>
            <a:graphicFrameLocks noGrp="1"/>
          </p:cNvGraphicFramePr>
          <p:nvPr>
            <p:ph type="pic" sz="quarter" idx="13"/>
          </p:nvPr>
        </p:nvGraphicFramePr>
        <p:xfrm>
          <a:off x="3505200" y="304800"/>
          <a:ext cx="8519306" cy="5486400"/>
        </p:xfrm>
        <a:graphic>
          <a:graphicData uri="http://schemas.openxmlformats.org/drawingml/2006/table">
            <a:tbl>
              <a:tblPr firstRow="1" bandRow="1">
                <a:tableStyleId>{2D5ABB26-0587-4C30-8999-92F81FD0307C}</a:tableStyleId>
              </a:tblPr>
              <a:tblGrid>
                <a:gridCol w="2225992">
                  <a:extLst>
                    <a:ext uri="{9D8B030D-6E8A-4147-A177-3AD203B41FA5}">
                      <a16:colId xmlns:a16="http://schemas.microsoft.com/office/drawing/2014/main" val="20000"/>
                    </a:ext>
                  </a:extLst>
                </a:gridCol>
                <a:gridCol w="2303645">
                  <a:extLst>
                    <a:ext uri="{9D8B030D-6E8A-4147-A177-3AD203B41FA5}">
                      <a16:colId xmlns:a16="http://schemas.microsoft.com/office/drawing/2014/main" val="20001"/>
                    </a:ext>
                  </a:extLst>
                </a:gridCol>
                <a:gridCol w="2191404">
                  <a:extLst>
                    <a:ext uri="{9D8B030D-6E8A-4147-A177-3AD203B41FA5}">
                      <a16:colId xmlns:a16="http://schemas.microsoft.com/office/drawing/2014/main" val="20002"/>
                    </a:ext>
                  </a:extLst>
                </a:gridCol>
                <a:gridCol w="1798265">
                  <a:extLst>
                    <a:ext uri="{9D8B030D-6E8A-4147-A177-3AD203B41FA5}">
                      <a16:colId xmlns:a16="http://schemas.microsoft.com/office/drawing/2014/main" val="20003"/>
                    </a:ext>
                  </a:extLst>
                </a:gridCol>
              </a:tblGrid>
              <a:tr h="801733">
                <a:tc gridSpan="4">
                  <a:txBody>
                    <a:bodyPr/>
                    <a:lstStyle/>
                    <a:p>
                      <a:pPr algn="ctr">
                        <a:lnSpc>
                          <a:spcPct val="100000"/>
                        </a:lnSpc>
                        <a:spcBef>
                          <a:spcPts val="229"/>
                        </a:spcBef>
                      </a:pPr>
                      <a:r>
                        <a:rPr sz="2800" b="1" spc="-5" baseline="0" dirty="0">
                          <a:solidFill>
                            <a:srgbClr val="FF0000"/>
                          </a:solidFill>
                          <a:latin typeface="IvyJournal" panose="020B0404020101010102"/>
                          <a:cs typeface="Times New Roman"/>
                        </a:rPr>
                        <a:t>All</a:t>
                      </a:r>
                      <a:r>
                        <a:rPr sz="2800" b="1" spc="-10" baseline="0" dirty="0">
                          <a:solidFill>
                            <a:srgbClr val="FF0000"/>
                          </a:solidFill>
                          <a:latin typeface="IvyJournal" panose="020B0404020101010102"/>
                          <a:cs typeface="Times New Roman"/>
                        </a:rPr>
                        <a:t> </a:t>
                      </a:r>
                      <a:r>
                        <a:rPr sz="2800" b="1" spc="-5" baseline="0" dirty="0">
                          <a:solidFill>
                            <a:srgbClr val="FF0000"/>
                          </a:solidFill>
                          <a:latin typeface="IvyJournal" panose="020B0404020101010102"/>
                          <a:cs typeface="Times New Roman"/>
                        </a:rPr>
                        <a:t>Emergency</a:t>
                      </a:r>
                      <a:r>
                        <a:rPr sz="2800" b="1" spc="10" baseline="0" dirty="0">
                          <a:solidFill>
                            <a:srgbClr val="FF0000"/>
                          </a:solidFill>
                          <a:latin typeface="IvyJournal" panose="020B0404020101010102"/>
                          <a:cs typeface="Times New Roman"/>
                        </a:rPr>
                        <a:t> </a:t>
                      </a:r>
                      <a:r>
                        <a:rPr sz="2800" b="1" spc="-5" baseline="0" dirty="0">
                          <a:solidFill>
                            <a:srgbClr val="FF0000"/>
                          </a:solidFill>
                          <a:latin typeface="IvyJournal" panose="020B0404020101010102"/>
                          <a:cs typeface="Times New Roman"/>
                        </a:rPr>
                        <a:t>Calls</a:t>
                      </a:r>
                      <a:r>
                        <a:rPr sz="2800" b="1" spc="-10" baseline="0" dirty="0">
                          <a:solidFill>
                            <a:srgbClr val="FF0000"/>
                          </a:solidFill>
                          <a:latin typeface="IvyJournal" panose="020B0404020101010102"/>
                          <a:cs typeface="Times New Roman"/>
                        </a:rPr>
                        <a:t> </a:t>
                      </a:r>
                      <a:r>
                        <a:rPr sz="2800" b="1" u="sng" spc="-10" baseline="0" dirty="0">
                          <a:solidFill>
                            <a:srgbClr val="FF0000"/>
                          </a:solidFill>
                          <a:uFill>
                            <a:solidFill>
                              <a:srgbClr val="FF0000"/>
                            </a:solidFill>
                          </a:uFill>
                          <a:latin typeface="IvyJournal" panose="020B0404020101010102"/>
                          <a:cs typeface="Times New Roman"/>
                        </a:rPr>
                        <a:t>within The</a:t>
                      </a:r>
                      <a:r>
                        <a:rPr sz="2800" b="1" u="sng" spc="-55" baseline="0" dirty="0">
                          <a:solidFill>
                            <a:srgbClr val="FF0000"/>
                          </a:solidFill>
                          <a:uFill>
                            <a:solidFill>
                              <a:srgbClr val="FF0000"/>
                            </a:solidFill>
                          </a:uFill>
                          <a:latin typeface="IvyJournal" panose="020B0404020101010102"/>
                          <a:cs typeface="Times New Roman"/>
                        </a:rPr>
                        <a:t> </a:t>
                      </a:r>
                      <a:r>
                        <a:rPr sz="2800" b="1" u="sng" spc="-15" baseline="0" dirty="0">
                          <a:solidFill>
                            <a:srgbClr val="FF0000"/>
                          </a:solidFill>
                          <a:uFill>
                            <a:solidFill>
                              <a:srgbClr val="FF0000"/>
                            </a:solidFill>
                          </a:uFill>
                          <a:latin typeface="IvyJournal" panose="020B0404020101010102"/>
                          <a:cs typeface="Times New Roman"/>
                        </a:rPr>
                        <a:t>Villages</a:t>
                      </a:r>
                      <a:endParaRPr sz="2800" baseline="0" dirty="0">
                        <a:latin typeface="IvyJournal" panose="020B0404020101010102"/>
                        <a:cs typeface="Times New Roman"/>
                      </a:endParaRPr>
                    </a:p>
                    <a:p>
                      <a:pPr algn="ctr">
                        <a:lnSpc>
                          <a:spcPct val="100000"/>
                        </a:lnSpc>
                        <a:spcBef>
                          <a:spcPts val="280"/>
                        </a:spcBef>
                      </a:pPr>
                      <a:r>
                        <a:rPr sz="1500" spc="-5" baseline="0" dirty="0">
                          <a:latin typeface="IvyJournal" panose="020B0404020101010102"/>
                          <a:cs typeface="Times New Roman"/>
                        </a:rPr>
                        <a:t>Measured </a:t>
                      </a:r>
                      <a:r>
                        <a:rPr sz="1500" baseline="0" dirty="0">
                          <a:latin typeface="IvyJournal" panose="020B0404020101010102"/>
                          <a:cs typeface="Times New Roman"/>
                        </a:rPr>
                        <a:t>in</a:t>
                      </a:r>
                      <a:r>
                        <a:rPr sz="1500" spc="-20" baseline="0" dirty="0">
                          <a:latin typeface="IvyJournal" panose="020B0404020101010102"/>
                          <a:cs typeface="Times New Roman"/>
                        </a:rPr>
                        <a:t> </a:t>
                      </a:r>
                      <a:r>
                        <a:rPr sz="1500" spc="-5" baseline="0" dirty="0">
                          <a:latin typeface="IvyJournal" panose="020B0404020101010102"/>
                          <a:cs typeface="Times New Roman"/>
                        </a:rPr>
                        <a:t>minutes</a:t>
                      </a:r>
                      <a:r>
                        <a:rPr sz="1500" spc="-20" baseline="0" dirty="0">
                          <a:latin typeface="IvyJournal" panose="020B0404020101010102"/>
                          <a:cs typeface="Times New Roman"/>
                        </a:rPr>
                        <a:t> </a:t>
                      </a:r>
                      <a:r>
                        <a:rPr sz="1500" spc="-5" baseline="0" dirty="0">
                          <a:latin typeface="IvyJournal" panose="020B0404020101010102"/>
                          <a:cs typeface="Times New Roman"/>
                        </a:rPr>
                        <a:t>and</a:t>
                      </a:r>
                      <a:r>
                        <a:rPr sz="1500" baseline="0" dirty="0">
                          <a:latin typeface="IvyJournal" panose="020B0404020101010102"/>
                          <a:cs typeface="Times New Roman"/>
                        </a:rPr>
                        <a:t> </a:t>
                      </a:r>
                      <a:r>
                        <a:rPr sz="1500" spc="-5" baseline="0" dirty="0">
                          <a:latin typeface="IvyJournal" panose="020B0404020101010102"/>
                          <a:cs typeface="Times New Roman"/>
                        </a:rPr>
                        <a:t>seconds</a:t>
                      </a:r>
                      <a:r>
                        <a:rPr sz="1500" spc="-20" baseline="0" dirty="0">
                          <a:latin typeface="IvyJournal" panose="020B0404020101010102"/>
                          <a:cs typeface="Times New Roman"/>
                        </a:rPr>
                        <a:t> </a:t>
                      </a:r>
                      <a:r>
                        <a:rPr sz="1500" spc="-5" baseline="0" dirty="0">
                          <a:latin typeface="IvyJournal" panose="020B0404020101010102"/>
                          <a:cs typeface="Times New Roman"/>
                        </a:rPr>
                        <a:t>(</a:t>
                      </a:r>
                      <a:r>
                        <a:rPr sz="1500" b="1" spc="-5" baseline="0" dirty="0">
                          <a:latin typeface="IvyJournal" panose="020B0404020101010102"/>
                          <a:cs typeface="Times New Roman"/>
                        </a:rPr>
                        <a:t>mm:ss</a:t>
                      </a:r>
                      <a:r>
                        <a:rPr sz="1500" spc="-5" baseline="0" dirty="0">
                          <a:latin typeface="IvyJournal" panose="020B0404020101010102"/>
                          <a:cs typeface="Times New Roman"/>
                        </a:rPr>
                        <a:t>)</a:t>
                      </a:r>
                      <a:endParaRPr sz="1500" baseline="0" dirty="0">
                        <a:latin typeface="IvyJournal" panose="020B0404020101010102"/>
                        <a:cs typeface="Times New Roman"/>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270400">
                <a:tc>
                  <a:txBody>
                    <a:bodyPr/>
                    <a:lstStyle/>
                    <a:p>
                      <a:pPr>
                        <a:lnSpc>
                          <a:spcPct val="100000"/>
                        </a:lnSpc>
                      </a:pPr>
                      <a:endParaRPr sz="2000" baseline="0" dirty="0">
                        <a:latin typeface="IvyJournal" panose="020B0404020101010102"/>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556260" marR="349885" indent="-200025">
                        <a:lnSpc>
                          <a:spcPct val="107200"/>
                        </a:lnSpc>
                        <a:spcBef>
                          <a:spcPts val="105"/>
                        </a:spcBef>
                      </a:pPr>
                      <a:r>
                        <a:rPr sz="2000" b="1" baseline="0" dirty="0">
                          <a:latin typeface="IvyJournal" panose="020B0404020101010102"/>
                          <a:cs typeface="Times New Roman"/>
                        </a:rPr>
                        <a:t>Baseline</a:t>
                      </a:r>
                      <a:r>
                        <a:rPr sz="2000" b="1" spc="-100" baseline="0" dirty="0">
                          <a:latin typeface="IvyJournal" panose="020B0404020101010102"/>
                          <a:cs typeface="Times New Roman"/>
                        </a:rPr>
                        <a:t> </a:t>
                      </a:r>
                      <a:r>
                        <a:rPr sz="2000" b="1" u="sng" baseline="0" dirty="0">
                          <a:uFill>
                            <a:solidFill>
                              <a:srgbClr val="000000"/>
                            </a:solidFill>
                          </a:uFill>
                          <a:latin typeface="IvyJournal" panose="020B0404020101010102"/>
                          <a:cs typeface="Times New Roman"/>
                        </a:rPr>
                        <a:t>(Actual) </a:t>
                      </a:r>
                      <a:r>
                        <a:rPr sz="2000" b="1" spc="-434" baseline="0" dirty="0">
                          <a:latin typeface="IvyJournal" panose="020B0404020101010102"/>
                          <a:cs typeface="Times New Roman"/>
                        </a:rPr>
                        <a:t> </a:t>
                      </a:r>
                      <a:r>
                        <a:rPr sz="1800" b="1" i="1" baseline="0" dirty="0">
                          <a:latin typeface="IvyJournal" panose="020B0404020101010102"/>
                          <a:cs typeface="Times New Roman"/>
                        </a:rPr>
                        <a:t>Performance</a:t>
                      </a:r>
                      <a:endParaRPr sz="1800" i="1" baseline="0" dirty="0">
                        <a:latin typeface="IvyJournal" panose="020B0404020101010102"/>
                        <a:cs typeface="Times New Roman"/>
                      </a:endParaRPr>
                    </a:p>
                  </a:txBody>
                  <a:tcPr marL="0" marR="0" marT="13335"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rgbClr val="FAE4D5"/>
                    </a:solidFill>
                  </a:tcPr>
                </a:tc>
                <a:tc>
                  <a:txBody>
                    <a:bodyPr/>
                    <a:lstStyle/>
                    <a:p>
                      <a:pPr marL="518159" marR="241300" indent="-269875">
                        <a:lnSpc>
                          <a:spcPct val="107200"/>
                        </a:lnSpc>
                        <a:spcBef>
                          <a:spcPts val="105"/>
                        </a:spcBef>
                      </a:pPr>
                      <a:r>
                        <a:rPr sz="2000" b="1" i="1" spc="-5" baseline="0" dirty="0">
                          <a:latin typeface="IvyJournal" panose="020B0404020101010102"/>
                          <a:cs typeface="Times New Roman"/>
                        </a:rPr>
                        <a:t>Benchmark</a:t>
                      </a:r>
                      <a:r>
                        <a:rPr sz="2000" b="1" i="1" spc="-65" baseline="0" dirty="0">
                          <a:latin typeface="IvyJournal" panose="020B0404020101010102"/>
                          <a:cs typeface="Times New Roman"/>
                        </a:rPr>
                        <a:t> </a:t>
                      </a:r>
                      <a:r>
                        <a:rPr sz="2000" b="1" i="1" u="sng" baseline="0" dirty="0">
                          <a:uFill>
                            <a:solidFill>
                              <a:srgbClr val="000000"/>
                            </a:solidFill>
                          </a:uFill>
                          <a:latin typeface="IvyJournal" panose="020B0404020101010102"/>
                          <a:cs typeface="Times New Roman"/>
                        </a:rPr>
                        <a:t>(Goal) </a:t>
                      </a:r>
                      <a:r>
                        <a:rPr sz="2000" b="1" i="1" spc="-434" baseline="0" dirty="0">
                          <a:latin typeface="IvyJournal" panose="020B0404020101010102"/>
                          <a:cs typeface="Times New Roman"/>
                        </a:rPr>
                        <a:t> </a:t>
                      </a:r>
                      <a:r>
                        <a:rPr sz="1800" b="1" i="1" spc="-5" baseline="0" dirty="0">
                          <a:latin typeface="IvyJournal" panose="020B0404020101010102"/>
                          <a:cs typeface="Times New Roman"/>
                        </a:rPr>
                        <a:t>Performance</a:t>
                      </a:r>
                      <a:endParaRPr sz="1800" baseline="0" dirty="0">
                        <a:latin typeface="IvyJournal" panose="020B0404020101010102"/>
                        <a:cs typeface="Times New Roman"/>
                      </a:endParaRPr>
                    </a:p>
                  </a:txBody>
                  <a:tcPr marL="0" marR="0" marT="13335"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rgbClr val="DEEBF7"/>
                    </a:solidFill>
                  </a:tcPr>
                </a:tc>
                <a:tc>
                  <a:txBody>
                    <a:bodyPr/>
                    <a:lstStyle/>
                    <a:p>
                      <a:pPr marL="294640" marR="287020" algn="ctr">
                        <a:lnSpc>
                          <a:spcPct val="107200"/>
                        </a:lnSpc>
                        <a:spcBef>
                          <a:spcPts val="105"/>
                        </a:spcBef>
                      </a:pPr>
                      <a:r>
                        <a:rPr lang="en-US" sz="1400" b="1" baseline="0" dirty="0">
                          <a:latin typeface="IvyJournal" panose="020B0404020101010102"/>
                          <a:cs typeface="Times New Roman"/>
                        </a:rPr>
                        <a:t>P</a:t>
                      </a:r>
                      <a:r>
                        <a:rPr lang="en-US" sz="1400" b="1" spc="5" baseline="0" dirty="0">
                          <a:latin typeface="IvyJournal" panose="020B0404020101010102"/>
                          <a:cs typeface="Times New Roman"/>
                        </a:rPr>
                        <a:t>e</a:t>
                      </a:r>
                      <a:r>
                        <a:rPr lang="en-US" sz="1400" b="1" baseline="0" dirty="0">
                          <a:latin typeface="IvyJournal" panose="020B0404020101010102"/>
                          <a:cs typeface="Times New Roman"/>
                        </a:rPr>
                        <a:t>rformance </a:t>
                      </a:r>
                      <a:r>
                        <a:rPr lang="en-US" sz="1600" b="1" baseline="0" dirty="0">
                          <a:latin typeface="IvyJournal" panose="020B0404020101010102"/>
                          <a:cs typeface="Times New Roman"/>
                        </a:rPr>
                        <a:t> Gap</a:t>
                      </a:r>
                      <a:endParaRPr lang="en-US" sz="1600" baseline="0" dirty="0">
                        <a:latin typeface="IvyJournal" panose="020B0404020101010102"/>
                        <a:cs typeface="Times New Roman"/>
                      </a:endParaRPr>
                    </a:p>
                    <a:p>
                      <a:pPr marL="635" algn="ctr">
                        <a:lnSpc>
                          <a:spcPct val="100000"/>
                        </a:lnSpc>
                        <a:spcBef>
                          <a:spcPts val="155"/>
                        </a:spcBef>
                      </a:pPr>
                      <a:r>
                        <a:rPr sz="2000" b="1" u="sng" spc="-5" baseline="0" dirty="0">
                          <a:uFill>
                            <a:solidFill>
                              <a:srgbClr val="000000"/>
                            </a:solidFill>
                          </a:uFill>
                          <a:latin typeface="IvyJournal" panose="020B0404020101010102"/>
                          <a:cs typeface="Times New Roman"/>
                        </a:rPr>
                        <a:t>(+/-</a:t>
                      </a:r>
                      <a:r>
                        <a:rPr sz="2000" b="1" u="sng" spc="-20" baseline="0" dirty="0">
                          <a:uFill>
                            <a:solidFill>
                              <a:srgbClr val="000000"/>
                            </a:solidFill>
                          </a:uFill>
                          <a:latin typeface="IvyJournal" panose="020B0404020101010102"/>
                          <a:cs typeface="Times New Roman"/>
                        </a:rPr>
                        <a:t> </a:t>
                      </a:r>
                      <a:r>
                        <a:rPr sz="2000" b="1" u="sng" spc="-5" baseline="0" dirty="0">
                          <a:uFill>
                            <a:solidFill>
                              <a:srgbClr val="000000"/>
                            </a:solidFill>
                          </a:uFill>
                          <a:latin typeface="IvyJournal" panose="020B0404020101010102"/>
                          <a:cs typeface="Times New Roman"/>
                        </a:rPr>
                        <a:t>difference)</a:t>
                      </a:r>
                      <a:endParaRPr sz="2000" baseline="0" dirty="0">
                        <a:latin typeface="IvyJournal" panose="020B0404020101010102"/>
                        <a:cs typeface="Times New Roman"/>
                      </a:endParaRPr>
                    </a:p>
                  </a:txBody>
                  <a:tcPr marL="0" marR="0" marT="13335"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06307">
                <a:tc>
                  <a:txBody>
                    <a:bodyPr/>
                    <a:lstStyle/>
                    <a:p>
                      <a:pPr marL="83185" algn="ctr">
                        <a:lnSpc>
                          <a:spcPct val="100000"/>
                        </a:lnSpc>
                        <a:spcBef>
                          <a:spcPts val="260"/>
                        </a:spcBef>
                      </a:pPr>
                      <a:endParaRPr lang="en-US" sz="2000" b="1" dirty="0">
                        <a:latin typeface="IvyJournal" panose="020B0404020101010102"/>
                        <a:cs typeface="Times New Roman"/>
                      </a:endParaRPr>
                    </a:p>
                    <a:p>
                      <a:pPr marL="83185" algn="ctr">
                        <a:lnSpc>
                          <a:spcPct val="100000"/>
                        </a:lnSpc>
                        <a:spcBef>
                          <a:spcPts val="260"/>
                        </a:spcBef>
                      </a:pPr>
                      <a:r>
                        <a:rPr lang="en-US" sz="2000" b="1" dirty="0">
                          <a:latin typeface="IvyJournal" panose="020B0404020101010102"/>
                          <a:cs typeface="Times New Roman"/>
                        </a:rPr>
                        <a:t>FY25/26 </a:t>
                      </a:r>
                    </a:p>
                    <a:p>
                      <a:pPr marL="83185" algn="ctr">
                        <a:lnSpc>
                          <a:spcPct val="100000"/>
                        </a:lnSpc>
                        <a:spcBef>
                          <a:spcPts val="260"/>
                        </a:spcBef>
                      </a:pPr>
                      <a:r>
                        <a:rPr lang="en-US" sz="1800" b="1" i="1" spc="-5" dirty="0">
                          <a:latin typeface="IvyJournal" panose="020B0404020101010102"/>
                          <a:cs typeface="Times New Roman"/>
                        </a:rPr>
                        <a:t>10/01/25-12/31/25</a:t>
                      </a:r>
                      <a:endParaRPr lang="en-US" sz="1800" b="1" dirty="0">
                        <a:latin typeface="IvyJournal" panose="020B0404020101010102"/>
                        <a:cs typeface="Times New Roman"/>
                      </a:endParaRP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925194">
                        <a:lnSpc>
                          <a:spcPct val="100000"/>
                        </a:lnSpc>
                        <a:spcBef>
                          <a:spcPts val="260"/>
                        </a:spcBef>
                      </a:pPr>
                      <a:endParaRPr lang="en-US" sz="2000" b="0" i="1" dirty="0">
                        <a:latin typeface="IvyJournal" panose="020B0404020101010102"/>
                        <a:cs typeface="Times New Roman"/>
                      </a:endParaRPr>
                    </a:p>
                    <a:p>
                      <a:pPr marL="925194">
                        <a:lnSpc>
                          <a:spcPct val="100000"/>
                        </a:lnSpc>
                        <a:spcBef>
                          <a:spcPts val="260"/>
                        </a:spcBef>
                      </a:pPr>
                      <a:r>
                        <a:rPr lang="en-US" sz="2000" b="0" i="1" dirty="0">
                          <a:latin typeface="IvyJournal" panose="020B0404020101010102"/>
                          <a:cs typeface="Times New Roman"/>
                        </a:rPr>
                        <a:t>08:18</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rgbClr val="FAE4D5"/>
                    </a:solidFill>
                  </a:tcPr>
                </a:tc>
                <a:tc rowSpan="3">
                  <a:txBody>
                    <a:bodyPr/>
                    <a:lstStyle/>
                    <a:p>
                      <a:pPr algn="ctr">
                        <a:lnSpc>
                          <a:spcPct val="100000"/>
                        </a:lnSpc>
                        <a:spcBef>
                          <a:spcPts val="1839"/>
                        </a:spcBef>
                      </a:pPr>
                      <a:endParaRPr lang="en-US" sz="2000" b="1" i="1" baseline="0" dirty="0">
                        <a:solidFill>
                          <a:schemeClr val="tx1"/>
                        </a:solidFill>
                        <a:latin typeface="IvyJournal" panose="020B0404020101010102"/>
                        <a:cs typeface="Times New Roman"/>
                      </a:endParaRPr>
                    </a:p>
                    <a:p>
                      <a:pPr algn="ctr">
                        <a:lnSpc>
                          <a:spcPct val="100000"/>
                        </a:lnSpc>
                        <a:spcBef>
                          <a:spcPts val="1839"/>
                        </a:spcBef>
                      </a:pPr>
                      <a:endParaRPr lang="en-US" sz="2000" b="1" i="1" baseline="0" dirty="0">
                        <a:solidFill>
                          <a:schemeClr val="tx1"/>
                        </a:solidFill>
                        <a:latin typeface="IvyJournal" panose="020B0404020101010102"/>
                        <a:cs typeface="Times New Roman"/>
                      </a:endParaRPr>
                    </a:p>
                    <a:p>
                      <a:pPr algn="ctr">
                        <a:lnSpc>
                          <a:spcPct val="100000"/>
                        </a:lnSpc>
                        <a:spcBef>
                          <a:spcPts val="1839"/>
                        </a:spcBef>
                      </a:pPr>
                      <a:endParaRPr lang="en-US" sz="2000" b="1" i="1" baseline="0" dirty="0">
                        <a:solidFill>
                          <a:schemeClr val="tx1"/>
                        </a:solidFill>
                        <a:latin typeface="IvyJournal" panose="020B0404020101010102"/>
                        <a:cs typeface="Times New Roman"/>
                      </a:endParaRPr>
                    </a:p>
                    <a:p>
                      <a:pPr algn="ctr">
                        <a:lnSpc>
                          <a:spcPct val="100000"/>
                        </a:lnSpc>
                        <a:spcBef>
                          <a:spcPts val="1839"/>
                        </a:spcBef>
                      </a:pPr>
                      <a:r>
                        <a:rPr lang="en-US" sz="2000" b="1" i="1" baseline="0" dirty="0">
                          <a:solidFill>
                            <a:schemeClr val="tx1"/>
                          </a:solidFill>
                          <a:latin typeface="IvyJournal" panose="020B0404020101010102"/>
                          <a:cs typeface="Times New Roman"/>
                        </a:rPr>
                        <a:t>06:00</a:t>
                      </a:r>
                    </a:p>
                    <a:p>
                      <a:pPr algn="ctr">
                        <a:lnSpc>
                          <a:spcPct val="100000"/>
                        </a:lnSpc>
                        <a:spcBef>
                          <a:spcPts val="1839"/>
                        </a:spcBef>
                      </a:pPr>
                      <a:endParaRPr sz="2000" b="1" baseline="0" dirty="0">
                        <a:solidFill>
                          <a:schemeClr val="tx1"/>
                        </a:solidFill>
                        <a:latin typeface="IvyJournal" panose="020B0404020101010102"/>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rgbClr val="DEEBF7"/>
                    </a:solidFill>
                  </a:tcPr>
                </a:tc>
                <a:tc>
                  <a:txBody>
                    <a:bodyPr/>
                    <a:lstStyle/>
                    <a:p>
                      <a:pPr marL="1270" algn="ctr">
                        <a:lnSpc>
                          <a:spcPct val="100000"/>
                        </a:lnSpc>
                        <a:spcBef>
                          <a:spcPts val="265"/>
                        </a:spcBef>
                      </a:pPr>
                      <a:endParaRPr lang="en-US" sz="2000" b="0" i="1" spc="0" baseline="0" dirty="0">
                        <a:solidFill>
                          <a:schemeClr val="tx1"/>
                        </a:solidFill>
                        <a:latin typeface="IvyJournal" panose="020B0404020101010102"/>
                        <a:cs typeface="Times New Roman"/>
                      </a:endParaRPr>
                    </a:p>
                    <a:p>
                      <a:pPr marL="1270" algn="ctr">
                        <a:lnSpc>
                          <a:spcPct val="100000"/>
                        </a:lnSpc>
                        <a:spcBef>
                          <a:spcPts val="265"/>
                        </a:spcBef>
                      </a:pPr>
                      <a:r>
                        <a:rPr lang="en-US" sz="2000" b="0" i="1" spc="0" baseline="0" dirty="0">
                          <a:solidFill>
                            <a:schemeClr val="tx1"/>
                          </a:solidFill>
                          <a:latin typeface="IvyJournal" panose="020B0404020101010102"/>
                          <a:cs typeface="Times New Roman"/>
                        </a:rPr>
                        <a:t>+02:18 </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8239281"/>
                  </a:ext>
                </a:extLst>
              </a:tr>
              <a:tr h="1103980">
                <a:tc>
                  <a:txBody>
                    <a:bodyPr/>
                    <a:lstStyle/>
                    <a:p>
                      <a:pPr marL="83185" algn="ctr">
                        <a:lnSpc>
                          <a:spcPct val="100000"/>
                        </a:lnSpc>
                        <a:spcBef>
                          <a:spcPts val="260"/>
                        </a:spcBef>
                      </a:pPr>
                      <a:endParaRPr lang="en-US" sz="2000" b="1" dirty="0">
                        <a:latin typeface="IvyJournal" panose="020B0404020101010102"/>
                        <a:cs typeface="Times New Roman"/>
                      </a:endParaRPr>
                    </a:p>
                    <a:p>
                      <a:pPr marL="83185" algn="ctr">
                        <a:lnSpc>
                          <a:spcPct val="100000"/>
                        </a:lnSpc>
                        <a:spcBef>
                          <a:spcPts val="260"/>
                        </a:spcBef>
                      </a:pPr>
                      <a:r>
                        <a:rPr lang="en-US" sz="2000" b="1" dirty="0">
                          <a:latin typeface="IvyJournal" panose="020B0404020101010102"/>
                          <a:cs typeface="Times New Roman"/>
                        </a:rPr>
                        <a:t>December 2025</a:t>
                      </a:r>
                      <a:endParaRPr sz="2000" b="1" dirty="0">
                        <a:latin typeface="IvyJournal" panose="020B0404020101010102"/>
                        <a:cs typeface="Times New Roman"/>
                      </a:endParaRP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5194">
                        <a:lnSpc>
                          <a:spcPct val="100000"/>
                        </a:lnSpc>
                        <a:spcBef>
                          <a:spcPts val="260"/>
                        </a:spcBef>
                      </a:pPr>
                      <a:endParaRPr lang="en-US" sz="2000" b="0" i="1" dirty="0">
                        <a:latin typeface="IvyJournal" panose="020B0404020101010102"/>
                        <a:cs typeface="Times New Roman"/>
                      </a:endParaRPr>
                    </a:p>
                    <a:p>
                      <a:pPr marL="925194">
                        <a:lnSpc>
                          <a:spcPct val="100000"/>
                        </a:lnSpc>
                        <a:spcBef>
                          <a:spcPts val="260"/>
                        </a:spcBef>
                      </a:pPr>
                      <a:r>
                        <a:rPr lang="en-US" sz="2000" b="0" i="1" dirty="0">
                          <a:latin typeface="IvyJournal" panose="020B0404020101010102"/>
                          <a:cs typeface="Times New Roman"/>
                        </a:rPr>
                        <a:t>08:09</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4D5"/>
                    </a:solidFill>
                  </a:tcPr>
                </a:tc>
                <a:tc vMerge="1">
                  <a:txBody>
                    <a:bodyPr/>
                    <a:lstStyle/>
                    <a:p>
                      <a:pPr algn="ctr">
                        <a:lnSpc>
                          <a:spcPct val="100000"/>
                        </a:lnSpc>
                        <a:spcBef>
                          <a:spcPts val="1839"/>
                        </a:spcBef>
                      </a:pPr>
                      <a:endParaRPr sz="2000" b="1" dirty="0">
                        <a:solidFill>
                          <a:schemeClr val="tx1"/>
                        </a:solidFill>
                        <a:latin typeface="Times New Roman"/>
                        <a:cs typeface="Times New Roman"/>
                      </a:endParaRPr>
                    </a:p>
                  </a:txBody>
                  <a:tcPr marL="0" marR="0" marT="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marL="1270" marR="0" lvl="0" indent="0" algn="ctr" defTabSz="914400" eaLnBrk="1" fontAlgn="auto" latinLnBrk="0" hangingPunct="1">
                        <a:lnSpc>
                          <a:spcPct val="100000"/>
                        </a:lnSpc>
                        <a:spcBef>
                          <a:spcPts val="265"/>
                        </a:spcBef>
                        <a:spcAft>
                          <a:spcPts val="0"/>
                        </a:spcAft>
                        <a:buClrTx/>
                        <a:buSzTx/>
                        <a:buFontTx/>
                        <a:buNone/>
                        <a:tabLst/>
                        <a:defRPr/>
                      </a:pPr>
                      <a:endParaRPr lang="en-US" sz="2000" b="0" i="1" spc="0" baseline="0" dirty="0">
                        <a:solidFill>
                          <a:schemeClr val="tx1"/>
                        </a:solidFill>
                        <a:latin typeface="IvyJournal" panose="020B0404020101010102"/>
                        <a:cs typeface="Times New Roman"/>
                      </a:endParaRPr>
                    </a:p>
                    <a:p>
                      <a:pPr marL="1270" marR="0" lvl="0" indent="0" algn="ctr" defTabSz="914400" eaLnBrk="1" fontAlgn="auto" latinLnBrk="0" hangingPunct="1">
                        <a:lnSpc>
                          <a:spcPct val="100000"/>
                        </a:lnSpc>
                        <a:spcBef>
                          <a:spcPts val="265"/>
                        </a:spcBef>
                        <a:spcAft>
                          <a:spcPts val="0"/>
                        </a:spcAft>
                        <a:buClrTx/>
                        <a:buSzTx/>
                        <a:buFontTx/>
                        <a:buNone/>
                        <a:tabLst/>
                        <a:defRPr/>
                      </a:pPr>
                      <a:r>
                        <a:rPr lang="en-US" sz="2000" b="0" i="1" spc="0" baseline="0" dirty="0">
                          <a:solidFill>
                            <a:schemeClr val="tx1"/>
                          </a:solidFill>
                          <a:latin typeface="IvyJournal" panose="020B0404020101010102"/>
                          <a:cs typeface="Times New Roman"/>
                        </a:rPr>
                        <a:t>+02:09</a:t>
                      </a: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03980">
                <a:tc>
                  <a:txBody>
                    <a:bodyPr/>
                    <a:lstStyle/>
                    <a:p>
                      <a:pPr marL="83185" algn="ctr">
                        <a:lnSpc>
                          <a:spcPct val="100000"/>
                        </a:lnSpc>
                        <a:spcBef>
                          <a:spcPts val="260"/>
                        </a:spcBef>
                      </a:pPr>
                      <a:endParaRPr lang="en-US" sz="2000" b="1" dirty="0">
                        <a:latin typeface="IvyJournal" panose="020B0404020101010102"/>
                        <a:cs typeface="Times New Roman"/>
                      </a:endParaRPr>
                    </a:p>
                    <a:p>
                      <a:pPr marL="83185" algn="ctr">
                        <a:lnSpc>
                          <a:spcPct val="100000"/>
                        </a:lnSpc>
                        <a:spcBef>
                          <a:spcPts val="260"/>
                        </a:spcBef>
                      </a:pPr>
                      <a:r>
                        <a:rPr lang="en-US" sz="2000" b="1" dirty="0">
                          <a:latin typeface="IvyJournal" panose="020B0404020101010102"/>
                          <a:cs typeface="Times New Roman"/>
                        </a:rPr>
                        <a:t>November 2025</a:t>
                      </a:r>
                      <a:endParaRPr sz="2000" b="1" dirty="0">
                        <a:latin typeface="IvyJournal" panose="020B0404020101010102"/>
                        <a:cs typeface="Times New Roman"/>
                      </a:endParaRP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5194">
                        <a:lnSpc>
                          <a:spcPct val="100000"/>
                        </a:lnSpc>
                        <a:spcBef>
                          <a:spcPts val="260"/>
                        </a:spcBef>
                      </a:pPr>
                      <a:endParaRPr lang="en-US" sz="2000" b="0" i="1" dirty="0">
                        <a:latin typeface="IvyJournal" panose="020B0404020101010102"/>
                        <a:cs typeface="Times New Roman"/>
                      </a:endParaRPr>
                    </a:p>
                    <a:p>
                      <a:pPr marL="925194">
                        <a:lnSpc>
                          <a:spcPct val="100000"/>
                        </a:lnSpc>
                        <a:spcBef>
                          <a:spcPts val="260"/>
                        </a:spcBef>
                      </a:pPr>
                      <a:r>
                        <a:rPr lang="en-US" sz="2000" b="0" i="1" dirty="0">
                          <a:latin typeface="IvyJournal" panose="020B0404020101010102"/>
                          <a:cs typeface="Times New Roman"/>
                        </a:rPr>
                        <a:t>08:14</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4D5"/>
                    </a:solidFill>
                  </a:tcPr>
                </a:tc>
                <a:tc vMerge="1">
                  <a:txBody>
                    <a:bodyPr/>
                    <a:lstStyle/>
                    <a:p>
                      <a:pPr algn="ctr">
                        <a:lnSpc>
                          <a:spcPct val="100000"/>
                        </a:lnSpc>
                        <a:spcBef>
                          <a:spcPts val="1839"/>
                        </a:spcBef>
                      </a:pPr>
                      <a:endParaRPr sz="2000" b="1" dirty="0">
                        <a:solidFill>
                          <a:schemeClr val="tx1"/>
                        </a:solidFill>
                        <a:latin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marL="1270" algn="ctr">
                        <a:lnSpc>
                          <a:spcPct val="100000"/>
                        </a:lnSpc>
                        <a:spcBef>
                          <a:spcPts val="265"/>
                        </a:spcBef>
                      </a:pPr>
                      <a:endParaRPr lang="en-US" sz="2000" b="0" i="1" spc="0" baseline="0" dirty="0">
                        <a:solidFill>
                          <a:schemeClr val="tx1"/>
                        </a:solidFill>
                        <a:latin typeface="IvyJournal" panose="020B0404020101010102"/>
                        <a:cs typeface="Times New Roman"/>
                      </a:endParaRPr>
                    </a:p>
                    <a:p>
                      <a:pPr marL="1270" algn="ctr">
                        <a:lnSpc>
                          <a:spcPct val="100000"/>
                        </a:lnSpc>
                        <a:spcBef>
                          <a:spcPts val="265"/>
                        </a:spcBef>
                      </a:pPr>
                      <a:r>
                        <a:rPr lang="en-US" sz="2000" b="0" i="1" spc="0" baseline="0" dirty="0">
                          <a:solidFill>
                            <a:schemeClr val="tx1"/>
                          </a:solidFill>
                          <a:latin typeface="IvyJournal" panose="020B0404020101010102"/>
                          <a:cs typeface="Times New Roman"/>
                        </a:rPr>
                        <a:t>+02:14</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0562901"/>
                  </a:ext>
                </a:extLst>
              </a:tr>
            </a:tbl>
          </a:graphicData>
        </a:graphic>
      </p:graphicFrame>
    </p:spTree>
    <p:extLst>
      <p:ext uri="{BB962C8B-B14F-4D97-AF65-F5344CB8AC3E}">
        <p14:creationId xmlns:p14="http://schemas.microsoft.com/office/powerpoint/2010/main" val="2452225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DDA9C4E-514E-32F2-F8A4-7D0C8B1EFED0}"/>
              </a:ext>
            </a:extLst>
          </p:cNvPr>
          <p:cNvSpPr>
            <a:spLocks noGrp="1"/>
          </p:cNvSpPr>
          <p:nvPr>
            <p:ph type="subTitle" idx="1"/>
          </p:nvPr>
        </p:nvSpPr>
        <p:spPr/>
        <p:txBody>
          <a:bodyPr>
            <a:normAutofit fontScale="92500" lnSpcReduction="10000"/>
          </a:bodyPr>
          <a:lstStyle/>
          <a:p>
            <a:pPr algn="ctr"/>
            <a:r>
              <a:rPr lang="en-US" dirty="0"/>
              <a:t>The Villages Public Safety Department is committed to the safety of our community through the delivery of emergency services, fire prevention,  and education. We will safeguard life, property and the environment. </a:t>
            </a:r>
          </a:p>
          <a:p>
            <a:endParaRPr lang="en-US" dirty="0"/>
          </a:p>
        </p:txBody>
      </p:sp>
      <p:sp>
        <p:nvSpPr>
          <p:cNvPr id="4" name="Title 9">
            <a:extLst>
              <a:ext uri="{FF2B5EF4-FFF2-40B4-BE49-F238E27FC236}">
                <a16:creationId xmlns:a16="http://schemas.microsoft.com/office/drawing/2014/main" id="{97CC6E3F-A9EC-2095-3C3B-01379628CDEA}"/>
              </a:ext>
            </a:extLst>
          </p:cNvPr>
          <p:cNvSpPr>
            <a:spLocks noGrp="1"/>
          </p:cNvSpPr>
          <p:nvPr>
            <p:ph type="ctrTitle"/>
          </p:nvPr>
        </p:nvSpPr>
        <p:spPr>
          <a:xfrm>
            <a:off x="427812" y="1428833"/>
            <a:ext cx="2758075" cy="2555986"/>
          </a:xfrm>
        </p:spPr>
        <p:txBody>
          <a:bodyPr>
            <a:noAutofit/>
          </a:bodyPr>
          <a:lstStyle/>
          <a:p>
            <a:pPr marL="9525" algn="ctr">
              <a:lnSpc>
                <a:spcPct val="100000"/>
              </a:lnSpc>
              <a:spcBef>
                <a:spcPts val="518"/>
              </a:spcBef>
            </a:pPr>
            <a:r>
              <a:rPr lang="en-US" dirty="0">
                <a:latin typeface="IvyJournal" panose="020B0404020101010102"/>
              </a:rPr>
              <a:t>December 2025</a:t>
            </a:r>
            <a:br>
              <a:rPr lang="en-US" dirty="0">
                <a:latin typeface="IvyJournal" panose="020B0404020101010102"/>
              </a:rPr>
            </a:br>
            <a:r>
              <a:rPr lang="en-US" dirty="0">
                <a:latin typeface="IvyJournal" panose="020B0404020101010102"/>
              </a:rPr>
              <a:t> </a:t>
            </a:r>
            <a:br>
              <a:rPr lang="en-US" dirty="0">
                <a:latin typeface="IvyJournal" panose="020B0404020101010102"/>
              </a:rPr>
            </a:br>
            <a:r>
              <a:rPr lang="en-US" dirty="0">
                <a:latin typeface="IvyJournal" panose="020B0404020101010102"/>
              </a:rPr>
              <a:t>VPSD Response Data to Areas Outside of </a:t>
            </a:r>
            <a:br>
              <a:rPr lang="en-US" dirty="0">
                <a:latin typeface="IvyJournal" panose="020B0404020101010102"/>
              </a:rPr>
            </a:br>
            <a:r>
              <a:rPr lang="en-US" dirty="0">
                <a:latin typeface="IvyJournal" panose="020B0404020101010102"/>
              </a:rPr>
              <a:t>The Villages</a:t>
            </a:r>
          </a:p>
        </p:txBody>
      </p:sp>
      <p:sp>
        <p:nvSpPr>
          <p:cNvPr id="5" name="object 3">
            <a:extLst>
              <a:ext uri="{FF2B5EF4-FFF2-40B4-BE49-F238E27FC236}">
                <a16:creationId xmlns:a16="http://schemas.microsoft.com/office/drawing/2014/main" id="{D514A93D-D2F1-9414-39AD-D9D5E568182F}"/>
              </a:ext>
            </a:extLst>
          </p:cNvPr>
          <p:cNvSpPr txBox="1"/>
          <p:nvPr/>
        </p:nvSpPr>
        <p:spPr>
          <a:xfrm>
            <a:off x="5395934" y="722376"/>
            <a:ext cx="4242816" cy="828753"/>
          </a:xfrm>
          <a:prstGeom prst="rect">
            <a:avLst/>
          </a:prstGeom>
        </p:spPr>
        <p:txBody>
          <a:bodyPr vert="horz" wrap="square" lIns="0" tIns="63818" rIns="0" bIns="0" rtlCol="0">
            <a:spAutoFit/>
          </a:bodyPr>
          <a:lstStyle/>
          <a:p>
            <a:pPr algn="ctr">
              <a:spcBef>
                <a:spcPts val="503"/>
              </a:spcBef>
            </a:pPr>
            <a:r>
              <a:rPr sz="3200" b="1" u="sng" spc="-4" dirty="0">
                <a:solidFill>
                  <a:srgbClr val="FF0000"/>
                </a:solidFill>
                <a:uFill>
                  <a:solidFill>
                    <a:srgbClr val="FF0000"/>
                  </a:solidFill>
                </a:uFill>
                <a:latin typeface="Goudy Old Style" panose="02020502050305020303" pitchFamily="18" charset="0"/>
                <a:cs typeface="Times New Roman"/>
              </a:rPr>
              <a:t>Emergency</a:t>
            </a:r>
            <a:r>
              <a:rPr sz="3200" b="1" u="sng" spc="56" dirty="0">
                <a:solidFill>
                  <a:srgbClr val="FF0000"/>
                </a:solidFill>
                <a:uFill>
                  <a:solidFill>
                    <a:srgbClr val="FF0000"/>
                  </a:solidFill>
                </a:uFill>
                <a:latin typeface="Goudy Old Style" panose="02020502050305020303" pitchFamily="18" charset="0"/>
                <a:cs typeface="Times New Roman"/>
              </a:rPr>
              <a:t> </a:t>
            </a:r>
            <a:r>
              <a:rPr sz="3200" b="1" u="sng" dirty="0">
                <a:solidFill>
                  <a:srgbClr val="FF0000"/>
                </a:solidFill>
                <a:uFill>
                  <a:solidFill>
                    <a:srgbClr val="FF0000"/>
                  </a:solidFill>
                </a:uFill>
                <a:latin typeface="Goudy Old Style" panose="02020502050305020303" pitchFamily="18" charset="0"/>
                <a:cs typeface="Times New Roman"/>
              </a:rPr>
              <a:t>Calls</a:t>
            </a:r>
            <a:r>
              <a:rPr lang="en-US" sz="3200" b="1" u="sng" dirty="0">
                <a:solidFill>
                  <a:srgbClr val="FF0000"/>
                </a:solidFill>
                <a:uFill>
                  <a:solidFill>
                    <a:srgbClr val="FF0000"/>
                  </a:solidFill>
                </a:uFill>
                <a:latin typeface="Goudy Old Style" panose="02020502050305020303" pitchFamily="18" charset="0"/>
                <a:cs typeface="Times New Roman"/>
              </a:rPr>
              <a:t> ONLY</a:t>
            </a:r>
            <a:endParaRPr sz="3200" dirty="0">
              <a:latin typeface="Goudy Old Style" panose="02020502050305020303" pitchFamily="18" charset="0"/>
              <a:cs typeface="Times New Roman"/>
            </a:endParaRPr>
          </a:p>
          <a:p>
            <a:pPr algn="ctr">
              <a:spcBef>
                <a:spcPts val="240"/>
              </a:spcBef>
            </a:pPr>
            <a:r>
              <a:rPr sz="1600" spc="-4" dirty="0">
                <a:latin typeface="Goudy Old Style" panose="02020502050305020303" pitchFamily="18" charset="0"/>
                <a:cs typeface="Times New Roman"/>
              </a:rPr>
              <a:t>Measured</a:t>
            </a:r>
            <a:r>
              <a:rPr sz="1600" spc="4" dirty="0">
                <a:latin typeface="Goudy Old Style" panose="02020502050305020303" pitchFamily="18" charset="0"/>
                <a:cs typeface="Times New Roman"/>
              </a:rPr>
              <a:t> </a:t>
            </a:r>
            <a:r>
              <a:rPr sz="1600" spc="-4" dirty="0">
                <a:latin typeface="Goudy Old Style" panose="02020502050305020303" pitchFamily="18" charset="0"/>
                <a:cs typeface="Times New Roman"/>
              </a:rPr>
              <a:t>in</a:t>
            </a:r>
            <a:r>
              <a:rPr sz="1600" dirty="0">
                <a:latin typeface="Goudy Old Style" panose="02020502050305020303" pitchFamily="18" charset="0"/>
                <a:cs typeface="Times New Roman"/>
              </a:rPr>
              <a:t> </a:t>
            </a:r>
            <a:r>
              <a:rPr sz="1600" spc="-4" dirty="0">
                <a:latin typeface="Goudy Old Style" panose="02020502050305020303" pitchFamily="18" charset="0"/>
                <a:cs typeface="Times New Roman"/>
              </a:rPr>
              <a:t>minutes</a:t>
            </a:r>
            <a:r>
              <a:rPr sz="1600" spc="8" dirty="0">
                <a:latin typeface="Goudy Old Style" panose="02020502050305020303" pitchFamily="18" charset="0"/>
                <a:cs typeface="Times New Roman"/>
              </a:rPr>
              <a:t> </a:t>
            </a:r>
            <a:r>
              <a:rPr sz="1600" dirty="0">
                <a:latin typeface="Goudy Old Style" panose="02020502050305020303" pitchFamily="18" charset="0"/>
                <a:cs typeface="Times New Roman"/>
              </a:rPr>
              <a:t>and</a:t>
            </a:r>
            <a:r>
              <a:rPr sz="1600" spc="8" dirty="0">
                <a:latin typeface="Goudy Old Style" panose="02020502050305020303" pitchFamily="18" charset="0"/>
                <a:cs typeface="Times New Roman"/>
              </a:rPr>
              <a:t> </a:t>
            </a:r>
            <a:r>
              <a:rPr sz="1600" spc="-4" dirty="0">
                <a:latin typeface="Goudy Old Style" panose="02020502050305020303" pitchFamily="18" charset="0"/>
                <a:cs typeface="Times New Roman"/>
              </a:rPr>
              <a:t>seconds</a:t>
            </a:r>
            <a:r>
              <a:rPr sz="1600" spc="4" dirty="0">
                <a:latin typeface="Goudy Old Style" panose="02020502050305020303" pitchFamily="18" charset="0"/>
                <a:cs typeface="Times New Roman"/>
              </a:rPr>
              <a:t> </a:t>
            </a:r>
            <a:r>
              <a:rPr sz="1600" spc="-4" dirty="0">
                <a:latin typeface="Goudy Old Style" panose="02020502050305020303" pitchFamily="18" charset="0"/>
                <a:cs typeface="Times New Roman"/>
              </a:rPr>
              <a:t>(</a:t>
            </a:r>
            <a:r>
              <a:rPr sz="1600" b="1" spc="-4" dirty="0">
                <a:latin typeface="Goudy Old Style" panose="02020502050305020303" pitchFamily="18" charset="0"/>
                <a:cs typeface="Times New Roman"/>
              </a:rPr>
              <a:t>mm:ss</a:t>
            </a:r>
            <a:r>
              <a:rPr sz="1600" spc="-4" dirty="0">
                <a:latin typeface="Goudy Old Style" panose="02020502050305020303" pitchFamily="18" charset="0"/>
                <a:cs typeface="Times New Roman"/>
              </a:rPr>
              <a:t>)</a:t>
            </a:r>
            <a:endParaRPr sz="1600" dirty="0">
              <a:latin typeface="Goudy Old Style" panose="02020502050305020303" pitchFamily="18" charset="0"/>
              <a:cs typeface="Times New Roman"/>
            </a:endParaRPr>
          </a:p>
        </p:txBody>
      </p:sp>
      <p:sp>
        <p:nvSpPr>
          <p:cNvPr id="6" name="object 5">
            <a:extLst>
              <a:ext uri="{FF2B5EF4-FFF2-40B4-BE49-F238E27FC236}">
                <a16:creationId xmlns:a16="http://schemas.microsoft.com/office/drawing/2014/main" id="{06946BD4-5EC9-CE20-BF4D-F97CCB8BAAAC}"/>
              </a:ext>
            </a:extLst>
          </p:cNvPr>
          <p:cNvSpPr txBox="1"/>
          <p:nvPr/>
        </p:nvSpPr>
        <p:spPr>
          <a:xfrm>
            <a:off x="4648200" y="2350959"/>
            <a:ext cx="1114425" cy="355867"/>
          </a:xfrm>
          <a:prstGeom prst="rect">
            <a:avLst/>
          </a:prstGeom>
          <a:solidFill>
            <a:srgbClr val="E1EFD9"/>
          </a:solidFill>
          <a:ln w="9144">
            <a:solidFill>
              <a:srgbClr val="000000"/>
            </a:solidFill>
          </a:ln>
        </p:spPr>
        <p:txBody>
          <a:bodyPr vert="horz" wrap="square" lIns="0" tIns="32385" rIns="0" bIns="0" rtlCol="0">
            <a:spAutoFit/>
          </a:bodyPr>
          <a:lstStyle/>
          <a:p>
            <a:pPr marL="68104" algn="ctr">
              <a:spcBef>
                <a:spcPts val="255"/>
              </a:spcBef>
            </a:pPr>
            <a:r>
              <a:rPr sz="2100" b="1" spc="-26" dirty="0">
                <a:latin typeface="IvyJournal" panose="020B0404020101010102"/>
                <a:cs typeface="Times New Roman"/>
              </a:rPr>
              <a:t>Average</a:t>
            </a:r>
            <a:endParaRPr sz="2100" dirty="0">
              <a:latin typeface="IvyJournal" panose="020B0404020101010102"/>
              <a:cs typeface="Times New Roman"/>
            </a:endParaRPr>
          </a:p>
        </p:txBody>
      </p:sp>
      <p:sp>
        <p:nvSpPr>
          <p:cNvPr id="7" name="object 7">
            <a:extLst>
              <a:ext uri="{FF2B5EF4-FFF2-40B4-BE49-F238E27FC236}">
                <a16:creationId xmlns:a16="http://schemas.microsoft.com/office/drawing/2014/main" id="{830E7A24-F5A5-6361-75FD-9BD7215158AE}"/>
              </a:ext>
            </a:extLst>
          </p:cNvPr>
          <p:cNvSpPr txBox="1"/>
          <p:nvPr/>
        </p:nvSpPr>
        <p:spPr>
          <a:xfrm>
            <a:off x="8982078" y="2368272"/>
            <a:ext cx="1885950" cy="338554"/>
          </a:xfrm>
          <a:prstGeom prst="rect">
            <a:avLst/>
          </a:prstGeom>
          <a:solidFill>
            <a:srgbClr val="FFE699"/>
          </a:solidFill>
          <a:ln w="9144">
            <a:solidFill>
              <a:srgbClr val="000000"/>
            </a:solidFill>
          </a:ln>
        </p:spPr>
        <p:txBody>
          <a:bodyPr vert="horz" wrap="square" lIns="0" tIns="15240" rIns="0" bIns="0" rtlCol="0">
            <a:spAutoFit/>
          </a:bodyPr>
          <a:lstStyle/>
          <a:p>
            <a:pPr marL="69056" algn="ctr">
              <a:spcBef>
                <a:spcPts val="120"/>
              </a:spcBef>
            </a:pPr>
            <a:r>
              <a:rPr sz="2100" b="1" spc="4" dirty="0">
                <a:latin typeface="IvyJournal" panose="020B0404020101010102"/>
                <a:cs typeface="Times New Roman"/>
              </a:rPr>
              <a:t>90</a:t>
            </a:r>
            <a:r>
              <a:rPr sz="2081" b="1" spc="5" baseline="25525" dirty="0">
                <a:latin typeface="IvyJournal" panose="020B0404020101010102"/>
                <a:cs typeface="Times New Roman"/>
              </a:rPr>
              <a:t>th</a:t>
            </a:r>
            <a:r>
              <a:rPr sz="2081" b="1" spc="203" baseline="25525" dirty="0">
                <a:latin typeface="IvyJournal" panose="020B0404020101010102"/>
                <a:cs typeface="Times New Roman"/>
              </a:rPr>
              <a:t> </a:t>
            </a:r>
            <a:r>
              <a:rPr sz="2100" b="1" spc="-8" dirty="0">
                <a:latin typeface="IvyJournal" panose="020B0404020101010102"/>
                <a:cs typeface="Times New Roman"/>
              </a:rPr>
              <a:t>Percentile</a:t>
            </a:r>
            <a:endParaRPr sz="2100" dirty="0">
              <a:latin typeface="IvyJournal" panose="020B0404020101010102"/>
              <a:cs typeface="Times New Roman"/>
            </a:endParaRPr>
          </a:p>
        </p:txBody>
      </p:sp>
      <p:graphicFrame>
        <p:nvGraphicFramePr>
          <p:cNvPr id="8" name="Table 7">
            <a:extLst>
              <a:ext uri="{FF2B5EF4-FFF2-40B4-BE49-F238E27FC236}">
                <a16:creationId xmlns:a16="http://schemas.microsoft.com/office/drawing/2014/main" id="{86229868-00CC-6708-CD10-DBBB06792E32}"/>
              </a:ext>
            </a:extLst>
          </p:cNvPr>
          <p:cNvGraphicFramePr>
            <a:graphicFrameLocks noGrp="1"/>
          </p:cNvGraphicFramePr>
          <p:nvPr/>
        </p:nvGraphicFramePr>
        <p:xfrm>
          <a:off x="3629070" y="2776269"/>
          <a:ext cx="3533729" cy="1430197"/>
        </p:xfrm>
        <a:graphic>
          <a:graphicData uri="http://schemas.openxmlformats.org/drawingml/2006/table">
            <a:tbl>
              <a:tblPr firstRow="1" bandRow="1">
                <a:tableStyleId>{2D5ABB26-0587-4C30-8999-92F81FD0307C}</a:tableStyleId>
              </a:tblPr>
              <a:tblGrid>
                <a:gridCol w="2154048">
                  <a:extLst>
                    <a:ext uri="{9D8B030D-6E8A-4147-A177-3AD203B41FA5}">
                      <a16:colId xmlns:a16="http://schemas.microsoft.com/office/drawing/2014/main" val="2039087803"/>
                    </a:ext>
                  </a:extLst>
                </a:gridCol>
                <a:gridCol w="1379681">
                  <a:extLst>
                    <a:ext uri="{9D8B030D-6E8A-4147-A177-3AD203B41FA5}">
                      <a16:colId xmlns:a16="http://schemas.microsoft.com/office/drawing/2014/main" val="2159198926"/>
                    </a:ext>
                  </a:extLst>
                </a:gridCol>
              </a:tblGrid>
              <a:tr h="300510">
                <a:tc>
                  <a:txBody>
                    <a:bodyPr/>
                    <a:lstStyle/>
                    <a:p>
                      <a:pPr marL="91440">
                        <a:lnSpc>
                          <a:spcPct val="100000"/>
                        </a:lnSpc>
                        <a:spcBef>
                          <a:spcPts val="295"/>
                        </a:spcBef>
                      </a:pPr>
                      <a:r>
                        <a:rPr sz="1800" spc="-5" baseline="0" dirty="0">
                          <a:latin typeface="IvyJournal" panose="020B0404020101010102"/>
                          <a:cs typeface="Times New Roman"/>
                        </a:rPr>
                        <a:t>Call</a:t>
                      </a:r>
                      <a:r>
                        <a:rPr sz="1800" spc="-45" baseline="0" dirty="0">
                          <a:latin typeface="IvyJournal" panose="020B0404020101010102"/>
                          <a:cs typeface="Times New Roman"/>
                        </a:rPr>
                        <a:t> </a:t>
                      </a:r>
                      <a:r>
                        <a:rPr sz="1800" baseline="0" dirty="0">
                          <a:latin typeface="IvyJournal" panose="020B0404020101010102"/>
                          <a:cs typeface="Times New Roman"/>
                        </a:rPr>
                        <a:t>Processing</a:t>
                      </a:r>
                    </a:p>
                  </a:txBody>
                  <a:tcPr marL="0" marR="0" marT="2809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11175" algn="just">
                        <a:lnSpc>
                          <a:spcPct val="100000"/>
                        </a:lnSpc>
                        <a:spcBef>
                          <a:spcPts val="295"/>
                        </a:spcBef>
                      </a:pPr>
                      <a:r>
                        <a:rPr lang="en-US" sz="1800" b="0" i="0" baseline="0" dirty="0">
                          <a:latin typeface="IvyJournal" panose="020B0404020101010102"/>
                          <a:cs typeface="Times New Roman"/>
                        </a:rPr>
                        <a:t>00:32</a:t>
                      </a:r>
                    </a:p>
                  </a:txBody>
                  <a:tcPr marL="0" marR="0" marT="2809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2604056933"/>
                  </a:ext>
                </a:extLst>
              </a:tr>
              <a:tr h="300983">
                <a:tc>
                  <a:txBody>
                    <a:bodyPr/>
                    <a:lstStyle/>
                    <a:p>
                      <a:pPr marL="91440">
                        <a:lnSpc>
                          <a:spcPct val="100000"/>
                        </a:lnSpc>
                        <a:spcBef>
                          <a:spcPts val="300"/>
                        </a:spcBef>
                      </a:pPr>
                      <a:r>
                        <a:rPr sz="1800" spc="-10" baseline="0" dirty="0">
                          <a:latin typeface="IvyJournal" panose="020B0404020101010102"/>
                          <a:cs typeface="Times New Roman"/>
                        </a:rPr>
                        <a:t>Turnout</a:t>
                      </a:r>
                      <a:endParaRPr sz="1800" baseline="0" dirty="0">
                        <a:latin typeface="IvyJournal" panose="020B0404020101010102"/>
                        <a:cs typeface="Times New Roman"/>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11175" marR="0" lvl="0" indent="0" algn="just" defTabSz="914400" rtl="0" eaLnBrk="1" fontAlgn="auto" latinLnBrk="0" hangingPunct="1">
                        <a:lnSpc>
                          <a:spcPct val="100000"/>
                        </a:lnSpc>
                        <a:spcBef>
                          <a:spcPts val="295"/>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IvyJournal" panose="020B0404020101010102"/>
                          <a:ea typeface="+mn-ea"/>
                          <a:cs typeface="Times New Roman"/>
                        </a:rPr>
                        <a:t>00:34</a:t>
                      </a: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2086144532"/>
                  </a:ext>
                </a:extLst>
              </a:tr>
              <a:tr h="300983">
                <a:tc>
                  <a:txBody>
                    <a:bodyPr/>
                    <a:lstStyle/>
                    <a:p>
                      <a:pPr marL="91440">
                        <a:lnSpc>
                          <a:spcPct val="100000"/>
                        </a:lnSpc>
                        <a:spcBef>
                          <a:spcPts val="300"/>
                        </a:spcBef>
                      </a:pPr>
                      <a:r>
                        <a:rPr lang="en-US" sz="1800" spc="-10" baseline="0" dirty="0">
                          <a:latin typeface="IvyJournal" panose="020B0404020101010102"/>
                          <a:cs typeface="Times New Roman"/>
                        </a:rPr>
                        <a:t>Arrival of 1</a:t>
                      </a:r>
                      <a:r>
                        <a:rPr lang="en-US" sz="1800" spc="-10" baseline="30000" dirty="0">
                          <a:latin typeface="IvyJournal" panose="020B0404020101010102"/>
                          <a:cs typeface="Times New Roman"/>
                        </a:rPr>
                        <a:t>st</a:t>
                      </a:r>
                      <a:r>
                        <a:rPr lang="en-US" sz="1800" spc="-10" baseline="0" dirty="0">
                          <a:latin typeface="IvyJournal" panose="020B0404020101010102"/>
                          <a:cs typeface="Times New Roman"/>
                        </a:rPr>
                        <a:t> Unit</a:t>
                      </a:r>
                      <a:endParaRPr sz="1800" baseline="0" dirty="0">
                        <a:latin typeface="IvyJournal" panose="020B0404020101010102"/>
                        <a:cs typeface="Times New Roman"/>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11175" marR="0" lvl="0" indent="0" algn="just" defTabSz="914400" rtl="0" eaLnBrk="1" fontAlgn="auto" latinLnBrk="0" hangingPunct="1">
                        <a:lnSpc>
                          <a:spcPct val="100000"/>
                        </a:lnSpc>
                        <a:spcBef>
                          <a:spcPts val="295"/>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IvyJournal" panose="020B0404020101010102"/>
                          <a:ea typeface="+mn-ea"/>
                          <a:cs typeface="Times New Roman"/>
                        </a:rPr>
                        <a:t>04:34</a:t>
                      </a: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2526445937"/>
                  </a:ext>
                </a:extLst>
              </a:tr>
              <a:tr h="521988">
                <a:tc>
                  <a:txBody>
                    <a:bodyPr/>
                    <a:lstStyle/>
                    <a:p>
                      <a:pPr marL="91440">
                        <a:lnSpc>
                          <a:spcPct val="100000"/>
                        </a:lnSpc>
                        <a:spcBef>
                          <a:spcPts val="300"/>
                        </a:spcBef>
                      </a:pPr>
                      <a:endParaRPr sz="1800" baseline="0" dirty="0">
                        <a:latin typeface="IvyJournal" panose="020B0404020101010102"/>
                        <a:cs typeface="Times New Roman"/>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11175" marR="0" lvl="0" indent="0" algn="just" defTabSz="914400" rtl="0" eaLnBrk="1" fontAlgn="auto" latinLnBrk="0" hangingPunct="1">
                        <a:lnSpc>
                          <a:spcPct val="100000"/>
                        </a:lnSpc>
                        <a:spcBef>
                          <a:spcPts val="295"/>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vyJournal" panose="020B0404020101010102"/>
                        <a:ea typeface="+mn-ea"/>
                        <a:cs typeface="Times New Roman"/>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4053996280"/>
                  </a:ext>
                </a:extLst>
              </a:tr>
            </a:tbl>
          </a:graphicData>
        </a:graphic>
      </p:graphicFrame>
      <p:graphicFrame>
        <p:nvGraphicFramePr>
          <p:cNvPr id="9" name="Table 8">
            <a:extLst>
              <a:ext uri="{FF2B5EF4-FFF2-40B4-BE49-F238E27FC236}">
                <a16:creationId xmlns:a16="http://schemas.microsoft.com/office/drawing/2014/main" id="{EF90C69B-2E80-6325-CC8D-2A4245D887AA}"/>
              </a:ext>
            </a:extLst>
          </p:cNvPr>
          <p:cNvGraphicFramePr>
            <a:graphicFrameLocks noGrp="1"/>
          </p:cNvGraphicFramePr>
          <p:nvPr/>
        </p:nvGraphicFramePr>
        <p:xfrm>
          <a:off x="8039688" y="2785318"/>
          <a:ext cx="3736266" cy="1424464"/>
        </p:xfrm>
        <a:graphic>
          <a:graphicData uri="http://schemas.openxmlformats.org/drawingml/2006/table">
            <a:tbl>
              <a:tblPr firstRow="1" bandRow="1">
                <a:tableStyleId>{2D5ABB26-0587-4C30-8999-92F81FD0307C}</a:tableStyleId>
              </a:tblPr>
              <a:tblGrid>
                <a:gridCol w="2399591">
                  <a:extLst>
                    <a:ext uri="{9D8B030D-6E8A-4147-A177-3AD203B41FA5}">
                      <a16:colId xmlns:a16="http://schemas.microsoft.com/office/drawing/2014/main" val="1203944673"/>
                    </a:ext>
                  </a:extLst>
                </a:gridCol>
                <a:gridCol w="1336675">
                  <a:extLst>
                    <a:ext uri="{9D8B030D-6E8A-4147-A177-3AD203B41FA5}">
                      <a16:colId xmlns:a16="http://schemas.microsoft.com/office/drawing/2014/main" val="2962959421"/>
                    </a:ext>
                  </a:extLst>
                </a:gridCol>
              </a:tblGrid>
              <a:tr h="296704">
                <a:tc>
                  <a:txBody>
                    <a:bodyPr/>
                    <a:lstStyle/>
                    <a:p>
                      <a:pPr marL="92075">
                        <a:lnSpc>
                          <a:spcPct val="100000"/>
                        </a:lnSpc>
                        <a:spcBef>
                          <a:spcPts val="295"/>
                        </a:spcBef>
                      </a:pPr>
                      <a:r>
                        <a:rPr sz="1800" spc="-5" baseline="0" dirty="0">
                          <a:latin typeface="IvyJournal" panose="020B0404020101010102"/>
                          <a:cs typeface="Times New Roman"/>
                        </a:rPr>
                        <a:t>Call</a:t>
                      </a:r>
                      <a:r>
                        <a:rPr sz="1800" spc="-45" baseline="0" dirty="0">
                          <a:latin typeface="IvyJournal" panose="020B0404020101010102"/>
                          <a:cs typeface="Times New Roman"/>
                        </a:rPr>
                        <a:t> </a:t>
                      </a:r>
                      <a:r>
                        <a:rPr sz="1800" baseline="0" dirty="0">
                          <a:latin typeface="IvyJournal" panose="020B0404020101010102"/>
                          <a:cs typeface="Times New Roman"/>
                        </a:rPr>
                        <a:t>Processing</a:t>
                      </a:r>
                    </a:p>
                  </a:txBody>
                  <a:tcPr marL="0" marR="0" marT="2809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11175" marR="0" lvl="0" indent="0" algn="l" defTabSz="914400" rtl="0" eaLnBrk="1" fontAlgn="auto" latinLnBrk="0" hangingPunct="1">
                        <a:lnSpc>
                          <a:spcPct val="100000"/>
                        </a:lnSpc>
                        <a:spcBef>
                          <a:spcPts val="295"/>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IvyJournal" panose="020B0404020101010102"/>
                          <a:ea typeface="+mn-ea"/>
                          <a:cs typeface="Times New Roman"/>
                        </a:rPr>
                        <a:t>00:43</a:t>
                      </a:r>
                    </a:p>
                  </a:txBody>
                  <a:tcPr marL="0" marR="0" marT="2809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583465741"/>
                  </a:ext>
                </a:extLst>
              </a:tr>
              <a:tr h="296704">
                <a:tc>
                  <a:txBody>
                    <a:bodyPr/>
                    <a:lstStyle/>
                    <a:p>
                      <a:pPr marL="92075">
                        <a:lnSpc>
                          <a:spcPct val="100000"/>
                        </a:lnSpc>
                        <a:spcBef>
                          <a:spcPts val="300"/>
                        </a:spcBef>
                      </a:pPr>
                      <a:r>
                        <a:rPr sz="1800" spc="-10" baseline="0" dirty="0">
                          <a:latin typeface="IvyJournal" panose="020B0404020101010102"/>
                          <a:cs typeface="Times New Roman"/>
                        </a:rPr>
                        <a:t>Turnout</a:t>
                      </a:r>
                      <a:endParaRPr sz="1800" baseline="0" dirty="0">
                        <a:latin typeface="IvyJournal" panose="020B0404020101010102"/>
                        <a:cs typeface="Times New Roman"/>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11175" marR="0" lvl="0" indent="0" algn="l" defTabSz="914400" rtl="0" eaLnBrk="1" fontAlgn="auto" latinLnBrk="0" hangingPunct="1">
                        <a:lnSpc>
                          <a:spcPct val="100000"/>
                        </a:lnSpc>
                        <a:spcBef>
                          <a:spcPts val="295"/>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IvyJournal" panose="020B0404020101010102"/>
                          <a:ea typeface="+mn-ea"/>
                          <a:cs typeface="Times New Roman"/>
                        </a:rPr>
                        <a:t>00:36</a:t>
                      </a: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2219673780"/>
                  </a:ext>
                </a:extLst>
              </a:tr>
              <a:tr h="296704">
                <a:tc>
                  <a:txBody>
                    <a:bodyPr/>
                    <a:lstStyle/>
                    <a:p>
                      <a:pPr marL="91440">
                        <a:lnSpc>
                          <a:spcPct val="100000"/>
                        </a:lnSpc>
                        <a:spcBef>
                          <a:spcPts val="300"/>
                        </a:spcBef>
                      </a:pPr>
                      <a:r>
                        <a:rPr lang="en-US" sz="1800" spc="-10" baseline="0" dirty="0">
                          <a:latin typeface="IvyJournal" panose="020B0404020101010102"/>
                          <a:cs typeface="Times New Roman"/>
                        </a:rPr>
                        <a:t>Arrival of 1</a:t>
                      </a:r>
                      <a:r>
                        <a:rPr lang="en-US" sz="1800" spc="-10" baseline="30000" dirty="0">
                          <a:latin typeface="IvyJournal" panose="020B0404020101010102"/>
                          <a:cs typeface="Times New Roman"/>
                        </a:rPr>
                        <a:t>st</a:t>
                      </a:r>
                      <a:r>
                        <a:rPr lang="en-US" sz="1800" spc="-10" baseline="0" dirty="0">
                          <a:latin typeface="IvyJournal" panose="020B0404020101010102"/>
                          <a:cs typeface="Times New Roman"/>
                        </a:rPr>
                        <a:t> Unit</a:t>
                      </a:r>
                      <a:endParaRPr lang="en-US" sz="1800" baseline="0" dirty="0">
                        <a:latin typeface="IvyJournal" panose="020B0404020101010102"/>
                        <a:cs typeface="Times New Roman"/>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11175" marR="0" lvl="0" indent="0" algn="l" defTabSz="914400" rtl="0" eaLnBrk="1" fontAlgn="auto" latinLnBrk="0" hangingPunct="1">
                        <a:lnSpc>
                          <a:spcPct val="100000"/>
                        </a:lnSpc>
                        <a:spcBef>
                          <a:spcPts val="295"/>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IvyJournal" panose="020B0404020101010102"/>
                          <a:ea typeface="+mn-ea"/>
                          <a:cs typeface="Times New Roman"/>
                        </a:rPr>
                        <a:t>06:04</a:t>
                      </a: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3926540961"/>
                  </a:ext>
                </a:extLst>
              </a:tr>
              <a:tr h="516255">
                <a:tc>
                  <a:txBody>
                    <a:bodyPr/>
                    <a:lstStyle/>
                    <a:p>
                      <a:pPr marL="92075">
                        <a:lnSpc>
                          <a:spcPct val="100000"/>
                        </a:lnSpc>
                        <a:spcBef>
                          <a:spcPts val="300"/>
                        </a:spcBef>
                      </a:pPr>
                      <a:endParaRPr sz="1800" baseline="0" dirty="0">
                        <a:latin typeface="IvyJournal" panose="020B0404020101010102"/>
                        <a:cs typeface="Times New Roman"/>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11175" marR="0" lvl="0" indent="0" algn="l" defTabSz="914400" rtl="0" eaLnBrk="1" fontAlgn="auto" latinLnBrk="0" hangingPunct="1">
                        <a:lnSpc>
                          <a:spcPct val="100000"/>
                        </a:lnSpc>
                        <a:spcBef>
                          <a:spcPts val="295"/>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vyJournal" panose="020B0404020101010102"/>
                        <a:ea typeface="+mn-ea"/>
                        <a:cs typeface="Times New Roman"/>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2828531476"/>
                  </a:ext>
                </a:extLst>
              </a:tr>
            </a:tbl>
          </a:graphicData>
        </a:graphic>
      </p:graphicFrame>
      <p:sp>
        <p:nvSpPr>
          <p:cNvPr id="11" name="Text Placeholder 8">
            <a:extLst>
              <a:ext uri="{FF2B5EF4-FFF2-40B4-BE49-F238E27FC236}">
                <a16:creationId xmlns:a16="http://schemas.microsoft.com/office/drawing/2014/main" id="{150155BE-242E-152A-8315-482B7C32AE92}"/>
              </a:ext>
            </a:extLst>
          </p:cNvPr>
          <p:cNvSpPr>
            <a:spLocks noGrp="1"/>
          </p:cNvSpPr>
          <p:nvPr>
            <p:ph type="body" sz="quarter" idx="14"/>
          </p:nvPr>
        </p:nvSpPr>
        <p:spPr>
          <a:xfrm>
            <a:off x="481013" y="4800600"/>
            <a:ext cx="2700337" cy="276225"/>
          </a:xfrm>
        </p:spPr>
        <p:txBody>
          <a:bodyPr/>
          <a:lstStyle/>
          <a:p>
            <a:pPr algn="ctr"/>
            <a:r>
              <a:rPr lang="en-US" dirty="0"/>
              <a:t>In case of emergency dial 9-1-1</a:t>
            </a:r>
          </a:p>
          <a:p>
            <a:endParaRPr lang="en-US" dirty="0"/>
          </a:p>
        </p:txBody>
      </p:sp>
    </p:spTree>
    <p:extLst>
      <p:ext uri="{BB962C8B-B14F-4D97-AF65-F5344CB8AC3E}">
        <p14:creationId xmlns:p14="http://schemas.microsoft.com/office/powerpoint/2010/main" val="13193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8F8AFE3-54C4-5AD1-80D2-FE33C32547D3}"/>
              </a:ext>
            </a:extLst>
          </p:cNvPr>
          <p:cNvGraphicFramePr>
            <a:graphicFrameLocks noGrp="1"/>
          </p:cNvGraphicFramePr>
          <p:nvPr/>
        </p:nvGraphicFramePr>
        <p:xfrm>
          <a:off x="7162800" y="1714500"/>
          <a:ext cx="4702779" cy="2245672"/>
        </p:xfrm>
        <a:graphic>
          <a:graphicData uri="http://schemas.openxmlformats.org/drawingml/2006/table">
            <a:tbl>
              <a:tblPr>
                <a:tableStyleId>{5C22544A-7EE6-4342-B048-85BDC9FD1C3A}</a:tableStyleId>
              </a:tblPr>
              <a:tblGrid>
                <a:gridCol w="4082767">
                  <a:extLst>
                    <a:ext uri="{9D8B030D-6E8A-4147-A177-3AD203B41FA5}">
                      <a16:colId xmlns:a16="http://schemas.microsoft.com/office/drawing/2014/main" val="3135333944"/>
                    </a:ext>
                  </a:extLst>
                </a:gridCol>
                <a:gridCol w="620012">
                  <a:extLst>
                    <a:ext uri="{9D8B030D-6E8A-4147-A177-3AD203B41FA5}">
                      <a16:colId xmlns:a16="http://schemas.microsoft.com/office/drawing/2014/main" val="411702358"/>
                    </a:ext>
                  </a:extLst>
                </a:gridCol>
              </a:tblGrid>
              <a:tr h="308933">
                <a:tc>
                  <a:txBody>
                    <a:bodyPr/>
                    <a:lstStyle/>
                    <a:p>
                      <a:pPr algn="l" fontAlgn="b"/>
                      <a:r>
                        <a:rPr lang="en-US" sz="1600" b="1" u="none" strike="noStrike" baseline="0" dirty="0">
                          <a:effectLst/>
                          <a:latin typeface="IvyJournal" panose="020B0404020101010102"/>
                        </a:rPr>
                        <a:t>Rescue &amp; Emergency Medical Service (EMS)</a:t>
                      </a:r>
                      <a:endParaRPr lang="en-US" sz="1600" b="1" i="0" u="none" strike="noStrike" baseline="0" dirty="0">
                        <a:solidFill>
                          <a:srgbClr val="000000"/>
                        </a:solidFill>
                        <a:effectLst/>
                        <a:latin typeface="IvyJournal" panose="020B0404020101010102"/>
                      </a:endParaRPr>
                    </a:p>
                  </a:txBody>
                  <a:tcPr marL="9525" marR="9525" marT="9525" marB="0" anchor="b"/>
                </a:tc>
                <a:tc>
                  <a:txBody>
                    <a:bodyPr/>
                    <a:lstStyle/>
                    <a:p>
                      <a:pPr algn="ctr" fontAlgn="b"/>
                      <a:r>
                        <a:rPr lang="en-US" sz="1600" b="1" i="0" u="none" strike="noStrike" baseline="0" dirty="0">
                          <a:solidFill>
                            <a:srgbClr val="000000"/>
                          </a:solidFill>
                          <a:effectLst/>
                          <a:latin typeface="IvyJournal" panose="020B0404020101010102"/>
                        </a:rPr>
                        <a:t>1974</a:t>
                      </a:r>
                    </a:p>
                  </a:txBody>
                  <a:tcPr marL="9525" marR="9525" marT="9525" marB="0" anchor="b"/>
                </a:tc>
                <a:extLst>
                  <a:ext uri="{0D108BD9-81ED-4DB2-BD59-A6C34878D82A}">
                    <a16:rowId xmlns:a16="http://schemas.microsoft.com/office/drawing/2014/main" val="2453403116"/>
                  </a:ext>
                </a:extLst>
              </a:tr>
              <a:tr h="308933">
                <a:tc>
                  <a:txBody>
                    <a:bodyPr/>
                    <a:lstStyle/>
                    <a:p>
                      <a:pPr algn="l" fontAlgn="b"/>
                      <a:r>
                        <a:rPr lang="en-US" sz="1600" b="1" u="none" strike="noStrike" baseline="0" dirty="0">
                          <a:effectLst/>
                          <a:latin typeface="IvyJournal" panose="020B0404020101010102"/>
                        </a:rPr>
                        <a:t>Service Call</a:t>
                      </a:r>
                      <a:endParaRPr lang="en-US" sz="1600" b="1" i="0" u="none" strike="noStrike" baseline="0" dirty="0">
                        <a:solidFill>
                          <a:srgbClr val="000000"/>
                        </a:solidFill>
                        <a:effectLst/>
                        <a:latin typeface="IvyJournal" panose="020B0404020101010102"/>
                      </a:endParaRPr>
                    </a:p>
                  </a:txBody>
                  <a:tcPr marL="9525" marR="9525" marT="9525" marB="0" anchor="b"/>
                </a:tc>
                <a:tc>
                  <a:txBody>
                    <a:bodyPr/>
                    <a:lstStyle/>
                    <a:p>
                      <a:pPr algn="ctr" fontAlgn="b"/>
                      <a:r>
                        <a:rPr lang="en-US" sz="1600" b="1" i="0" u="none" strike="noStrike" baseline="0" dirty="0">
                          <a:solidFill>
                            <a:srgbClr val="000000"/>
                          </a:solidFill>
                          <a:effectLst/>
                          <a:latin typeface="IvyJournal" panose="020B0404020101010102"/>
                        </a:rPr>
                        <a:t>456</a:t>
                      </a:r>
                    </a:p>
                  </a:txBody>
                  <a:tcPr marL="9525" marR="9525" marT="9525" marB="0" anchor="b"/>
                </a:tc>
                <a:extLst>
                  <a:ext uri="{0D108BD9-81ED-4DB2-BD59-A6C34878D82A}">
                    <a16:rowId xmlns:a16="http://schemas.microsoft.com/office/drawing/2014/main" val="908889646"/>
                  </a:ext>
                </a:extLst>
              </a:tr>
              <a:tr h="308933">
                <a:tc>
                  <a:txBody>
                    <a:bodyPr/>
                    <a:lstStyle/>
                    <a:p>
                      <a:pPr algn="l" fontAlgn="b"/>
                      <a:r>
                        <a:rPr lang="en-US" sz="1600" b="1" u="none" strike="noStrike" baseline="0" dirty="0">
                          <a:effectLst/>
                          <a:latin typeface="IvyJournal" panose="020B0404020101010102"/>
                        </a:rPr>
                        <a:t>Good Intent Call </a:t>
                      </a:r>
                      <a:endParaRPr lang="en-US" sz="1600" b="1" i="0" u="none" strike="noStrike" baseline="0" dirty="0">
                        <a:solidFill>
                          <a:srgbClr val="000000"/>
                        </a:solidFill>
                        <a:effectLst/>
                        <a:latin typeface="IvyJournal" panose="020B0404020101010102"/>
                      </a:endParaRPr>
                    </a:p>
                  </a:txBody>
                  <a:tcPr marL="9525" marR="9525" marT="9525" marB="0" anchor="b"/>
                </a:tc>
                <a:tc>
                  <a:txBody>
                    <a:bodyPr/>
                    <a:lstStyle/>
                    <a:p>
                      <a:pPr algn="ctr" fontAlgn="b"/>
                      <a:r>
                        <a:rPr lang="en-US" sz="1600" b="1" i="0" u="none" strike="noStrike" baseline="0" dirty="0">
                          <a:solidFill>
                            <a:srgbClr val="000000"/>
                          </a:solidFill>
                          <a:effectLst/>
                          <a:latin typeface="IvyJournal" panose="020B0404020101010102"/>
                        </a:rPr>
                        <a:t>166</a:t>
                      </a:r>
                    </a:p>
                  </a:txBody>
                  <a:tcPr marL="9525" marR="9525" marT="9525" marB="0" anchor="b"/>
                </a:tc>
                <a:extLst>
                  <a:ext uri="{0D108BD9-81ED-4DB2-BD59-A6C34878D82A}">
                    <a16:rowId xmlns:a16="http://schemas.microsoft.com/office/drawing/2014/main" val="3562171266"/>
                  </a:ext>
                </a:extLst>
              </a:tr>
              <a:tr h="292401">
                <a:tc>
                  <a:txBody>
                    <a:bodyPr/>
                    <a:lstStyle/>
                    <a:p>
                      <a:pPr algn="l" fontAlgn="b"/>
                      <a:r>
                        <a:rPr lang="en-US" sz="1600" b="1" u="none" strike="noStrike" baseline="0" dirty="0">
                          <a:effectLst/>
                          <a:latin typeface="IvyJournal" panose="020B0404020101010102"/>
                        </a:rPr>
                        <a:t>False Alarm &amp; False Call</a:t>
                      </a:r>
                      <a:endParaRPr lang="en-US" sz="1600" b="1" i="0" u="none" strike="noStrike" baseline="0" dirty="0">
                        <a:solidFill>
                          <a:srgbClr val="000000"/>
                        </a:solidFill>
                        <a:effectLst/>
                        <a:latin typeface="IvyJournal" panose="020B0404020101010102"/>
                      </a:endParaRPr>
                    </a:p>
                  </a:txBody>
                  <a:tcPr marL="9525" marR="9525" marT="9525" marB="0" anchor="b"/>
                </a:tc>
                <a:tc>
                  <a:txBody>
                    <a:bodyPr/>
                    <a:lstStyle/>
                    <a:p>
                      <a:pPr algn="ctr" fontAlgn="b"/>
                      <a:r>
                        <a:rPr lang="en-US" sz="1600" b="1" i="0" u="none" strike="noStrike" baseline="0" dirty="0">
                          <a:solidFill>
                            <a:srgbClr val="000000"/>
                          </a:solidFill>
                          <a:effectLst/>
                          <a:latin typeface="IvyJournal" panose="020B0404020101010102"/>
                        </a:rPr>
                        <a:t>56</a:t>
                      </a:r>
                    </a:p>
                  </a:txBody>
                  <a:tcPr marL="9525" marR="9525" marT="9525" marB="0" anchor="b"/>
                </a:tc>
                <a:extLst>
                  <a:ext uri="{0D108BD9-81ED-4DB2-BD59-A6C34878D82A}">
                    <a16:rowId xmlns:a16="http://schemas.microsoft.com/office/drawing/2014/main" val="3017047280"/>
                  </a:ext>
                </a:extLst>
              </a:tr>
              <a:tr h="288268">
                <a:tc>
                  <a:txBody>
                    <a:bodyPr/>
                    <a:lstStyle/>
                    <a:p>
                      <a:pPr algn="l" fontAlgn="b"/>
                      <a:r>
                        <a:rPr lang="en-US" sz="1600" b="1" u="none" strike="noStrike" baseline="0" dirty="0">
                          <a:effectLst/>
                          <a:latin typeface="IvyJournal" panose="020B0404020101010102"/>
                        </a:rPr>
                        <a:t>Fire</a:t>
                      </a:r>
                      <a:endParaRPr lang="en-US" sz="1600" b="1" i="0" u="none" strike="noStrike" baseline="0" dirty="0">
                        <a:solidFill>
                          <a:srgbClr val="000000"/>
                        </a:solidFill>
                        <a:effectLst/>
                        <a:latin typeface="IvyJournal" panose="020B0404020101010102"/>
                      </a:endParaRPr>
                    </a:p>
                  </a:txBody>
                  <a:tcPr marL="9525" marR="9525" marT="9525" marB="0" anchor="b"/>
                </a:tc>
                <a:tc>
                  <a:txBody>
                    <a:bodyPr/>
                    <a:lstStyle/>
                    <a:p>
                      <a:pPr algn="ctr" fontAlgn="b"/>
                      <a:r>
                        <a:rPr lang="en-US" sz="1600" b="1" i="0" u="none" strike="noStrike" baseline="0" dirty="0">
                          <a:solidFill>
                            <a:srgbClr val="000000"/>
                          </a:solidFill>
                          <a:effectLst/>
                          <a:latin typeface="IvyJournal" panose="020B0404020101010102"/>
                        </a:rPr>
                        <a:t>16</a:t>
                      </a:r>
                    </a:p>
                  </a:txBody>
                  <a:tcPr marL="9525" marR="9525" marT="9525" marB="0" anchor="b"/>
                </a:tc>
                <a:extLst>
                  <a:ext uri="{0D108BD9-81ED-4DB2-BD59-A6C34878D82A}">
                    <a16:rowId xmlns:a16="http://schemas.microsoft.com/office/drawing/2014/main" val="4257914887"/>
                  </a:ext>
                </a:extLst>
              </a:tr>
              <a:tr h="168932">
                <a:tc>
                  <a:txBody>
                    <a:bodyPr/>
                    <a:lstStyle/>
                    <a:p>
                      <a:pPr algn="l" fontAlgn="b"/>
                      <a:r>
                        <a:rPr lang="en-US" sz="1600" b="1" u="none" strike="noStrike" baseline="0" dirty="0">
                          <a:effectLst/>
                          <a:latin typeface="IvyJournal" panose="020B0404020101010102"/>
                        </a:rPr>
                        <a:t>Hazardous Condition (no fire)</a:t>
                      </a:r>
                      <a:endParaRPr lang="en-US" sz="1600" b="1" i="0" u="none" strike="noStrike" baseline="0" dirty="0">
                        <a:solidFill>
                          <a:srgbClr val="000000"/>
                        </a:solidFill>
                        <a:effectLst/>
                        <a:latin typeface="IvyJournal" panose="020B0404020101010102"/>
                      </a:endParaRPr>
                    </a:p>
                  </a:txBody>
                  <a:tcPr marL="9525" marR="9525" marT="9525" marB="0" anchor="b"/>
                </a:tc>
                <a:tc>
                  <a:txBody>
                    <a:bodyPr/>
                    <a:lstStyle/>
                    <a:p>
                      <a:pPr algn="ctr" fontAlgn="b"/>
                      <a:r>
                        <a:rPr lang="en-US" sz="1600" b="1" i="0" u="none" strike="noStrike" baseline="0" dirty="0">
                          <a:solidFill>
                            <a:srgbClr val="000000"/>
                          </a:solidFill>
                          <a:effectLst/>
                          <a:latin typeface="IvyJournal" panose="020B0404020101010102"/>
                        </a:rPr>
                        <a:t>72</a:t>
                      </a:r>
                    </a:p>
                  </a:txBody>
                  <a:tcPr marL="9525" marR="9525" marT="9525" marB="0" anchor="b"/>
                </a:tc>
                <a:extLst>
                  <a:ext uri="{0D108BD9-81ED-4DB2-BD59-A6C34878D82A}">
                    <a16:rowId xmlns:a16="http://schemas.microsoft.com/office/drawing/2014/main" val="2336520125"/>
                  </a:ext>
                </a:extLst>
              </a:tr>
              <a:tr h="296567">
                <a:tc>
                  <a:txBody>
                    <a:bodyPr/>
                    <a:lstStyle/>
                    <a:p>
                      <a:pPr algn="l" fontAlgn="b"/>
                      <a:r>
                        <a:rPr lang="en-US" sz="1600" b="1" u="none" strike="noStrike" baseline="0" dirty="0">
                          <a:effectLst/>
                          <a:latin typeface="IvyJournal" panose="020B0404020101010102"/>
                        </a:rPr>
                        <a:t>Misc.</a:t>
                      </a:r>
                      <a:endParaRPr lang="en-US" sz="1600" b="1" i="0" u="none" strike="noStrike" baseline="0" dirty="0">
                        <a:solidFill>
                          <a:srgbClr val="000000"/>
                        </a:solidFill>
                        <a:effectLst/>
                        <a:latin typeface="IvyJournal" panose="020B0404020101010102"/>
                      </a:endParaRPr>
                    </a:p>
                  </a:txBody>
                  <a:tcPr marL="9525" marR="9525" marT="9525" marB="0" anchor="b"/>
                </a:tc>
                <a:tc>
                  <a:txBody>
                    <a:bodyPr/>
                    <a:lstStyle/>
                    <a:p>
                      <a:pPr algn="ctr" fontAlgn="b"/>
                      <a:r>
                        <a:rPr lang="en-US" sz="1600" b="1" i="0" u="none" strike="noStrike" baseline="0" dirty="0">
                          <a:solidFill>
                            <a:srgbClr val="000000"/>
                          </a:solidFill>
                          <a:effectLst/>
                          <a:latin typeface="IvyJournal" panose="020B0404020101010102"/>
                        </a:rPr>
                        <a:t>4</a:t>
                      </a:r>
                    </a:p>
                  </a:txBody>
                  <a:tcPr marL="9525" marR="9525" marT="9525" marB="0" anchor="b"/>
                </a:tc>
                <a:extLst>
                  <a:ext uri="{0D108BD9-81ED-4DB2-BD59-A6C34878D82A}">
                    <a16:rowId xmlns:a16="http://schemas.microsoft.com/office/drawing/2014/main" val="265111686"/>
                  </a:ext>
                </a:extLst>
              </a:tr>
            </a:tbl>
          </a:graphicData>
        </a:graphic>
      </p:graphicFrame>
      <p:sp>
        <p:nvSpPr>
          <p:cNvPr id="6" name="object 3">
            <a:extLst>
              <a:ext uri="{FF2B5EF4-FFF2-40B4-BE49-F238E27FC236}">
                <a16:creationId xmlns:a16="http://schemas.microsoft.com/office/drawing/2014/main" id="{75F0FDC1-743B-BD35-3D10-6576CB961D64}"/>
              </a:ext>
            </a:extLst>
          </p:cNvPr>
          <p:cNvSpPr txBox="1"/>
          <p:nvPr/>
        </p:nvSpPr>
        <p:spPr>
          <a:xfrm>
            <a:off x="7499927" y="4114800"/>
            <a:ext cx="4027056" cy="364523"/>
          </a:xfrm>
          <a:prstGeom prst="rect">
            <a:avLst/>
          </a:prstGeom>
        </p:spPr>
        <p:txBody>
          <a:bodyPr vert="horz" wrap="square" lIns="0" tIns="56198" rIns="0" bIns="0" rtlCol="0">
            <a:spAutoFit/>
          </a:bodyPr>
          <a:lstStyle/>
          <a:p>
            <a:pPr marL="9525" algn="ctr">
              <a:spcBef>
                <a:spcPts val="443"/>
              </a:spcBef>
            </a:pPr>
            <a:r>
              <a:rPr lang="en-US" sz="2000" b="1" spc="-4" dirty="0">
                <a:latin typeface="IvyJournal" panose="020B0404020101010102"/>
                <a:cs typeface="Times New Roman"/>
              </a:rPr>
              <a:t>2744 </a:t>
            </a:r>
            <a:r>
              <a:rPr sz="2000" b="1" spc="-4" dirty="0">
                <a:latin typeface="IvyJournal" panose="020B0404020101010102"/>
                <a:cs typeface="Times New Roman"/>
              </a:rPr>
              <a:t>Incidents</a:t>
            </a:r>
            <a:endParaRPr lang="en-US" sz="2000" b="1" spc="-4" dirty="0">
              <a:latin typeface="IvyJournal" panose="020B0404020101010102"/>
              <a:cs typeface="Times New Roman"/>
            </a:endParaRPr>
          </a:p>
        </p:txBody>
      </p:sp>
      <p:graphicFrame>
        <p:nvGraphicFramePr>
          <p:cNvPr id="8" name="Chart 7">
            <a:extLst>
              <a:ext uri="{FF2B5EF4-FFF2-40B4-BE49-F238E27FC236}">
                <a16:creationId xmlns:a16="http://schemas.microsoft.com/office/drawing/2014/main" id="{D2E8FF57-6088-A559-61CC-8EDD4B680398}"/>
              </a:ext>
            </a:extLst>
          </p:cNvPr>
          <p:cNvGraphicFramePr/>
          <p:nvPr/>
        </p:nvGraphicFramePr>
        <p:xfrm>
          <a:off x="3507557" y="381000"/>
          <a:ext cx="3810000" cy="5334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741DAAC-253B-12CE-3615-A0EEEE83BDB1}"/>
              </a:ext>
            </a:extLst>
          </p:cNvPr>
          <p:cNvSpPr>
            <a:spLocks noGrp="1"/>
          </p:cNvSpPr>
          <p:nvPr>
            <p:ph type="ctrTitle"/>
          </p:nvPr>
        </p:nvSpPr>
        <p:spPr>
          <a:xfrm>
            <a:off x="423275" y="492014"/>
            <a:ext cx="2758075" cy="3468158"/>
          </a:xfrm>
        </p:spPr>
        <p:txBody>
          <a:bodyPr>
            <a:normAutofit/>
          </a:bodyPr>
          <a:lstStyle/>
          <a:p>
            <a:pPr algn="ctr"/>
            <a:r>
              <a:rPr lang="en-US" sz="3600" dirty="0"/>
              <a:t>December 2025</a:t>
            </a:r>
            <a:br>
              <a:rPr lang="en-US" dirty="0"/>
            </a:br>
            <a:br>
              <a:rPr lang="en-US" dirty="0"/>
            </a:br>
            <a:r>
              <a:rPr lang="en-US" dirty="0"/>
              <a:t> Breakdown </a:t>
            </a:r>
            <a:br>
              <a:rPr lang="en-US" dirty="0"/>
            </a:br>
            <a:r>
              <a:rPr lang="en-US" dirty="0"/>
              <a:t>by </a:t>
            </a:r>
            <a:br>
              <a:rPr lang="en-US" dirty="0"/>
            </a:br>
            <a:r>
              <a:rPr lang="en-US" dirty="0"/>
              <a:t>Incident Types</a:t>
            </a:r>
          </a:p>
        </p:txBody>
      </p:sp>
      <p:sp>
        <p:nvSpPr>
          <p:cNvPr id="10" name="Text Placeholder 8">
            <a:extLst>
              <a:ext uri="{FF2B5EF4-FFF2-40B4-BE49-F238E27FC236}">
                <a16:creationId xmlns:a16="http://schemas.microsoft.com/office/drawing/2014/main" id="{BE916B7D-48E7-91B6-28D5-77254A2A8CEA}"/>
              </a:ext>
            </a:extLst>
          </p:cNvPr>
          <p:cNvSpPr>
            <a:spLocks noGrp="1"/>
          </p:cNvSpPr>
          <p:nvPr>
            <p:ph type="body" sz="quarter" idx="14"/>
          </p:nvPr>
        </p:nvSpPr>
        <p:spPr>
          <a:xfrm>
            <a:off x="481013" y="4800600"/>
            <a:ext cx="2700337" cy="276225"/>
          </a:xfrm>
        </p:spPr>
        <p:txBody>
          <a:bodyPr/>
          <a:lstStyle/>
          <a:p>
            <a:pPr algn="ctr"/>
            <a:r>
              <a:rPr lang="en-US" dirty="0"/>
              <a:t>In case of emergency dial 9-1-1</a:t>
            </a:r>
          </a:p>
          <a:p>
            <a:endParaRPr lang="en-US" dirty="0"/>
          </a:p>
        </p:txBody>
      </p:sp>
      <p:sp>
        <p:nvSpPr>
          <p:cNvPr id="11" name="Subtitle 1">
            <a:extLst>
              <a:ext uri="{FF2B5EF4-FFF2-40B4-BE49-F238E27FC236}">
                <a16:creationId xmlns:a16="http://schemas.microsoft.com/office/drawing/2014/main" id="{4E3D156B-5C2D-673E-EE46-7C4E0D9A9C0C}"/>
              </a:ext>
            </a:extLst>
          </p:cNvPr>
          <p:cNvSpPr>
            <a:spLocks noGrp="1"/>
          </p:cNvSpPr>
          <p:nvPr>
            <p:ph type="subTitle" idx="1"/>
          </p:nvPr>
        </p:nvSpPr>
        <p:spPr>
          <a:xfrm>
            <a:off x="481013" y="5029200"/>
            <a:ext cx="2700337" cy="685800"/>
          </a:xfrm>
        </p:spPr>
        <p:txBody>
          <a:bodyPr>
            <a:normAutofit fontScale="92500" lnSpcReduction="10000"/>
          </a:bodyPr>
          <a:lstStyle/>
          <a:p>
            <a:pPr algn="ctr"/>
            <a:r>
              <a:rPr lang="en-US" dirty="0"/>
              <a:t>The Villages Public Safety Department is committed to the safety of our community through the delivery of emergency services, fire prevention,  and education. We will safeguard life, property and the environment. </a:t>
            </a:r>
          </a:p>
          <a:p>
            <a:endParaRPr lang="en-US" dirty="0"/>
          </a:p>
        </p:txBody>
      </p:sp>
      <p:graphicFrame>
        <p:nvGraphicFramePr>
          <p:cNvPr id="3" name="Chart 2">
            <a:extLst>
              <a:ext uri="{FF2B5EF4-FFF2-40B4-BE49-F238E27FC236}">
                <a16:creationId xmlns:a16="http://schemas.microsoft.com/office/drawing/2014/main" id="{F1F5EA7C-0E36-B011-CE7A-D1F1557D6AD0}"/>
              </a:ext>
            </a:extLst>
          </p:cNvPr>
          <p:cNvGraphicFramePr/>
          <p:nvPr/>
        </p:nvGraphicFramePr>
        <p:xfrm>
          <a:off x="3550361" y="381000"/>
          <a:ext cx="3810000" cy="5334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83691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5DB2BF2-5C72-C56C-BE6B-24222514D094}"/>
              </a:ext>
            </a:extLst>
          </p:cNvPr>
          <p:cNvSpPr>
            <a:spLocks noGrp="1"/>
          </p:cNvSpPr>
          <p:nvPr>
            <p:ph type="subTitle" idx="1"/>
          </p:nvPr>
        </p:nvSpPr>
        <p:spPr/>
        <p:txBody>
          <a:bodyPr>
            <a:normAutofit fontScale="92500" lnSpcReduction="10000"/>
          </a:bodyPr>
          <a:lstStyle/>
          <a:p>
            <a:pPr algn="ctr"/>
            <a:r>
              <a:rPr lang="en-US" dirty="0"/>
              <a:t>The Villages Public Safety Department is committed to the safety of our community through the delivery of emergency services, fire prevention,  and education. We will safeguard life, property and the environment. </a:t>
            </a:r>
          </a:p>
          <a:p>
            <a:endParaRPr lang="en-US" dirty="0"/>
          </a:p>
        </p:txBody>
      </p:sp>
      <p:sp>
        <p:nvSpPr>
          <p:cNvPr id="6" name="Title 9">
            <a:extLst>
              <a:ext uri="{FF2B5EF4-FFF2-40B4-BE49-F238E27FC236}">
                <a16:creationId xmlns:a16="http://schemas.microsoft.com/office/drawing/2014/main" id="{F979DDCD-541C-97A0-1D8A-BEEDF84FCBF3}"/>
              </a:ext>
            </a:extLst>
          </p:cNvPr>
          <p:cNvSpPr>
            <a:spLocks noGrp="1"/>
          </p:cNvSpPr>
          <p:nvPr>
            <p:ph type="ctrTitle"/>
          </p:nvPr>
        </p:nvSpPr>
        <p:spPr>
          <a:xfrm>
            <a:off x="374766" y="431522"/>
            <a:ext cx="2758075" cy="2555986"/>
          </a:xfrm>
        </p:spPr>
        <p:txBody>
          <a:bodyPr>
            <a:normAutofit/>
          </a:bodyPr>
          <a:lstStyle/>
          <a:p>
            <a:pPr algn="ctr"/>
            <a:r>
              <a:rPr lang="en-US" sz="3600" dirty="0"/>
              <a:t>Definitions</a:t>
            </a:r>
          </a:p>
        </p:txBody>
      </p:sp>
      <p:sp>
        <p:nvSpPr>
          <p:cNvPr id="7" name="object 3">
            <a:extLst>
              <a:ext uri="{FF2B5EF4-FFF2-40B4-BE49-F238E27FC236}">
                <a16:creationId xmlns:a16="http://schemas.microsoft.com/office/drawing/2014/main" id="{A4DFF484-1A48-83EC-2A05-B11EABF1DFD1}"/>
              </a:ext>
            </a:extLst>
          </p:cNvPr>
          <p:cNvSpPr txBox="1"/>
          <p:nvPr/>
        </p:nvSpPr>
        <p:spPr>
          <a:xfrm>
            <a:off x="3591804" y="962845"/>
            <a:ext cx="5884546" cy="753796"/>
          </a:xfrm>
          <a:prstGeom prst="rect">
            <a:avLst/>
          </a:prstGeom>
        </p:spPr>
        <p:txBody>
          <a:bodyPr vert="horz" wrap="square" lIns="0" tIns="3810" rIns="0" bIns="0" rtlCol="0">
            <a:spAutoFit/>
          </a:bodyPr>
          <a:lstStyle/>
          <a:p>
            <a:pPr marL="170497" marR="3810" indent="-170497">
              <a:lnSpc>
                <a:spcPct val="102600"/>
              </a:lnSpc>
              <a:spcBef>
                <a:spcPts val="30"/>
              </a:spcBef>
              <a:buFont typeface="Arial"/>
              <a:buChar char="•"/>
              <a:tabLst>
                <a:tab pos="170497" algn="l"/>
                <a:tab pos="170974" algn="l"/>
              </a:tabLst>
            </a:pPr>
            <a:r>
              <a:rPr sz="1600" b="1" u="sng" spc="-4" dirty="0">
                <a:uFill>
                  <a:solidFill>
                    <a:srgbClr val="000000"/>
                  </a:solidFill>
                </a:uFill>
                <a:latin typeface="IvyJournal" panose="020B0404020101010102"/>
                <a:cs typeface="Goudy Old Style"/>
              </a:rPr>
              <a:t>Call</a:t>
            </a:r>
            <a:r>
              <a:rPr sz="1600" b="1" u="sng" spc="11" dirty="0">
                <a:uFill>
                  <a:solidFill>
                    <a:srgbClr val="000000"/>
                  </a:solidFill>
                </a:uFill>
                <a:latin typeface="IvyJournal" panose="020B0404020101010102"/>
                <a:cs typeface="Goudy Old Style"/>
              </a:rPr>
              <a:t> </a:t>
            </a:r>
            <a:r>
              <a:rPr sz="1600" b="1" u="sng" spc="-4" dirty="0">
                <a:uFill>
                  <a:solidFill>
                    <a:srgbClr val="000000"/>
                  </a:solidFill>
                </a:uFill>
                <a:latin typeface="IvyJournal" panose="020B0404020101010102"/>
                <a:cs typeface="Goudy Old Style"/>
              </a:rPr>
              <a:t>Processing:</a:t>
            </a:r>
            <a:r>
              <a:rPr sz="1600" b="1" spc="11" dirty="0">
                <a:uFill>
                  <a:solidFill>
                    <a:srgbClr val="000000"/>
                  </a:solidFill>
                </a:uFill>
                <a:latin typeface="IvyJournal" panose="020B0404020101010102"/>
                <a:cs typeface="Goudy Old Style"/>
              </a:rPr>
              <a:t> </a:t>
            </a:r>
            <a:r>
              <a:rPr sz="1600" spc="-4" dirty="0">
                <a:latin typeface="IvyJournal" panose="020B0404020101010102"/>
                <a:cs typeface="Arial"/>
              </a:rPr>
              <a:t>time</a:t>
            </a:r>
            <a:r>
              <a:rPr sz="1600" dirty="0">
                <a:latin typeface="IvyJournal" panose="020B0404020101010102"/>
                <a:cs typeface="Arial"/>
              </a:rPr>
              <a:t> </a:t>
            </a:r>
            <a:r>
              <a:rPr sz="1600" spc="-4" dirty="0">
                <a:latin typeface="IvyJournal" panose="020B0404020101010102"/>
                <a:cs typeface="Arial"/>
              </a:rPr>
              <a:t>duration</a:t>
            </a:r>
            <a:r>
              <a:rPr sz="1600" spc="15" dirty="0">
                <a:latin typeface="IvyJournal" panose="020B0404020101010102"/>
                <a:cs typeface="Arial"/>
              </a:rPr>
              <a:t> </a:t>
            </a:r>
            <a:r>
              <a:rPr sz="1600" spc="-4" dirty="0">
                <a:latin typeface="IvyJournal" panose="020B0404020101010102"/>
                <a:cs typeface="Arial"/>
              </a:rPr>
              <a:t>needed</a:t>
            </a:r>
            <a:r>
              <a:rPr sz="1600" dirty="0">
                <a:latin typeface="IvyJournal" panose="020B0404020101010102"/>
                <a:cs typeface="Arial"/>
              </a:rPr>
              <a:t> </a:t>
            </a:r>
            <a:r>
              <a:rPr sz="1600" spc="-4" dirty="0">
                <a:latin typeface="IvyJournal" panose="020B0404020101010102"/>
                <a:cs typeface="Arial"/>
              </a:rPr>
              <a:t>for</a:t>
            </a:r>
            <a:r>
              <a:rPr sz="1600" spc="19" dirty="0">
                <a:latin typeface="IvyJournal" panose="020B0404020101010102"/>
                <a:cs typeface="Arial"/>
              </a:rPr>
              <a:t> </a:t>
            </a:r>
            <a:r>
              <a:rPr sz="1600" spc="-4" dirty="0">
                <a:latin typeface="IvyJournal" panose="020B0404020101010102"/>
                <a:cs typeface="Arial"/>
              </a:rPr>
              <a:t>Dispatch</a:t>
            </a:r>
            <a:r>
              <a:rPr sz="1600" spc="-8" dirty="0">
                <a:latin typeface="IvyJournal" panose="020B0404020101010102"/>
                <a:cs typeface="Arial"/>
              </a:rPr>
              <a:t> </a:t>
            </a:r>
            <a:r>
              <a:rPr sz="1600" spc="-4" dirty="0">
                <a:latin typeface="IvyJournal" panose="020B0404020101010102"/>
                <a:cs typeface="Arial"/>
              </a:rPr>
              <a:t>to</a:t>
            </a:r>
            <a:r>
              <a:rPr sz="1600" spc="15" dirty="0">
                <a:latin typeface="IvyJournal" panose="020B0404020101010102"/>
                <a:cs typeface="Arial"/>
              </a:rPr>
              <a:t> </a:t>
            </a:r>
            <a:r>
              <a:rPr sz="1600" spc="-4" dirty="0">
                <a:latin typeface="IvyJournal" panose="020B0404020101010102"/>
                <a:cs typeface="Arial"/>
              </a:rPr>
              <a:t>process</a:t>
            </a:r>
            <a:r>
              <a:rPr sz="1600" spc="8" dirty="0">
                <a:latin typeface="IvyJournal" panose="020B0404020101010102"/>
                <a:cs typeface="Arial"/>
              </a:rPr>
              <a:t> </a:t>
            </a:r>
            <a:r>
              <a:rPr sz="1600" spc="-4" dirty="0">
                <a:latin typeface="IvyJournal" panose="020B0404020101010102"/>
                <a:cs typeface="Arial"/>
              </a:rPr>
              <a:t>the</a:t>
            </a:r>
            <a:r>
              <a:rPr sz="1600" spc="11" dirty="0">
                <a:latin typeface="IvyJournal" panose="020B0404020101010102"/>
                <a:cs typeface="Arial"/>
              </a:rPr>
              <a:t> </a:t>
            </a:r>
            <a:r>
              <a:rPr sz="1600" spc="-4" dirty="0">
                <a:latin typeface="IvyJournal" panose="020B0404020101010102"/>
                <a:cs typeface="Arial"/>
              </a:rPr>
              <a:t>call </a:t>
            </a:r>
            <a:r>
              <a:rPr sz="1600" spc="-323" dirty="0">
                <a:latin typeface="IvyJournal" panose="020B0404020101010102"/>
                <a:cs typeface="Arial"/>
              </a:rPr>
              <a:t> </a:t>
            </a:r>
            <a:r>
              <a:rPr sz="1600" spc="-4" dirty="0">
                <a:latin typeface="IvyJournal" panose="020B0404020101010102"/>
                <a:cs typeface="Arial"/>
              </a:rPr>
              <a:t>and</a:t>
            </a:r>
            <a:r>
              <a:rPr sz="1600" spc="4" dirty="0">
                <a:latin typeface="IvyJournal" panose="020B0404020101010102"/>
                <a:cs typeface="Arial"/>
              </a:rPr>
              <a:t> </a:t>
            </a:r>
            <a:r>
              <a:rPr sz="1600" spc="-4" dirty="0">
                <a:latin typeface="IvyJournal" panose="020B0404020101010102"/>
                <a:cs typeface="Arial"/>
              </a:rPr>
              <a:t>alert</a:t>
            </a:r>
            <a:r>
              <a:rPr sz="1600" spc="4" dirty="0">
                <a:latin typeface="IvyJournal" panose="020B0404020101010102"/>
                <a:cs typeface="Arial"/>
              </a:rPr>
              <a:t> </a:t>
            </a:r>
            <a:r>
              <a:rPr sz="1600" spc="-4" dirty="0">
                <a:latin typeface="IvyJournal" panose="020B0404020101010102"/>
                <a:cs typeface="Arial"/>
              </a:rPr>
              <a:t>the</a:t>
            </a:r>
            <a:r>
              <a:rPr sz="1600" spc="8" dirty="0">
                <a:latin typeface="IvyJournal" panose="020B0404020101010102"/>
                <a:cs typeface="Arial"/>
              </a:rPr>
              <a:t> </a:t>
            </a:r>
            <a:r>
              <a:rPr sz="1600" spc="-4" dirty="0">
                <a:latin typeface="IvyJournal" panose="020B0404020101010102"/>
                <a:cs typeface="Arial"/>
              </a:rPr>
              <a:t>station(s).</a:t>
            </a:r>
            <a:r>
              <a:rPr lang="en-US" sz="1600" dirty="0">
                <a:latin typeface="IvyJournal" panose="020B0404020101010102"/>
                <a:cs typeface="Arial"/>
              </a:rPr>
              <a:t> </a:t>
            </a:r>
            <a:r>
              <a:rPr sz="1600" spc="-4" dirty="0">
                <a:latin typeface="IvyJournal" panose="020B0404020101010102"/>
                <a:cs typeface="Arial"/>
              </a:rPr>
              <a:t>(“9-1-1,</a:t>
            </a:r>
            <a:r>
              <a:rPr sz="1600" spc="41" dirty="0">
                <a:latin typeface="IvyJournal" panose="020B0404020101010102"/>
                <a:cs typeface="Arial"/>
              </a:rPr>
              <a:t> </a:t>
            </a:r>
            <a:r>
              <a:rPr sz="1600" spc="-8" dirty="0">
                <a:latin typeface="IvyJournal" panose="020B0404020101010102"/>
                <a:cs typeface="Arial"/>
              </a:rPr>
              <a:t>what</a:t>
            </a:r>
            <a:r>
              <a:rPr sz="1600" spc="11" dirty="0">
                <a:latin typeface="IvyJournal" panose="020B0404020101010102"/>
                <a:cs typeface="Arial"/>
              </a:rPr>
              <a:t> </a:t>
            </a:r>
            <a:r>
              <a:rPr sz="1600" spc="-4" dirty="0">
                <a:latin typeface="IvyJournal" panose="020B0404020101010102"/>
                <a:cs typeface="Arial"/>
              </a:rPr>
              <a:t>is</a:t>
            </a:r>
            <a:r>
              <a:rPr sz="1600" spc="4" dirty="0">
                <a:latin typeface="IvyJournal" panose="020B0404020101010102"/>
                <a:cs typeface="Arial"/>
              </a:rPr>
              <a:t> </a:t>
            </a:r>
            <a:r>
              <a:rPr sz="1600" spc="-4" dirty="0">
                <a:latin typeface="IvyJournal" panose="020B0404020101010102"/>
                <a:cs typeface="Arial"/>
              </a:rPr>
              <a:t>the</a:t>
            </a:r>
            <a:r>
              <a:rPr sz="1600" spc="8" dirty="0">
                <a:latin typeface="IvyJournal" panose="020B0404020101010102"/>
                <a:cs typeface="Arial"/>
              </a:rPr>
              <a:t> </a:t>
            </a:r>
            <a:r>
              <a:rPr sz="1600" spc="-8" dirty="0">
                <a:latin typeface="IvyJournal" panose="020B0404020101010102"/>
                <a:cs typeface="Arial"/>
              </a:rPr>
              <a:t>address</a:t>
            </a:r>
            <a:r>
              <a:rPr sz="1600" spc="4" dirty="0">
                <a:latin typeface="IvyJournal" panose="020B0404020101010102"/>
                <a:cs typeface="Arial"/>
              </a:rPr>
              <a:t> </a:t>
            </a:r>
            <a:r>
              <a:rPr sz="1600" spc="-8" dirty="0">
                <a:latin typeface="IvyJournal" panose="020B0404020101010102"/>
                <a:cs typeface="Arial"/>
              </a:rPr>
              <a:t>and</a:t>
            </a:r>
            <a:r>
              <a:rPr sz="1600" spc="-4" dirty="0">
                <a:latin typeface="IvyJournal" panose="020B0404020101010102"/>
                <a:cs typeface="Arial"/>
              </a:rPr>
              <a:t> </a:t>
            </a:r>
            <a:r>
              <a:rPr sz="1600" spc="-8" dirty="0">
                <a:latin typeface="IvyJournal" panose="020B0404020101010102"/>
                <a:cs typeface="Arial"/>
              </a:rPr>
              <a:t>nature</a:t>
            </a:r>
            <a:r>
              <a:rPr sz="1600" spc="19" dirty="0">
                <a:latin typeface="IvyJournal" panose="020B0404020101010102"/>
                <a:cs typeface="Arial"/>
              </a:rPr>
              <a:t> </a:t>
            </a:r>
            <a:r>
              <a:rPr sz="1600" spc="-4" dirty="0">
                <a:latin typeface="IvyJournal" panose="020B0404020101010102"/>
                <a:cs typeface="Arial"/>
              </a:rPr>
              <a:t>of</a:t>
            </a:r>
            <a:r>
              <a:rPr sz="1600" spc="8" dirty="0">
                <a:latin typeface="IvyJournal" panose="020B0404020101010102"/>
                <a:cs typeface="Arial"/>
              </a:rPr>
              <a:t> </a:t>
            </a:r>
            <a:r>
              <a:rPr sz="1600" spc="-8" dirty="0">
                <a:latin typeface="IvyJournal" panose="020B0404020101010102"/>
                <a:cs typeface="Arial"/>
              </a:rPr>
              <a:t>your</a:t>
            </a:r>
            <a:r>
              <a:rPr sz="1600" spc="26" dirty="0">
                <a:latin typeface="IvyJournal" panose="020B0404020101010102"/>
                <a:cs typeface="Arial"/>
              </a:rPr>
              <a:t> </a:t>
            </a:r>
            <a:r>
              <a:rPr sz="1600" spc="-8" dirty="0">
                <a:latin typeface="IvyJournal" panose="020B0404020101010102"/>
                <a:cs typeface="Arial"/>
              </a:rPr>
              <a:t>emergency”)</a:t>
            </a:r>
            <a:endParaRPr sz="1600" dirty="0">
              <a:latin typeface="IvyJournal" panose="020B0404020101010102"/>
              <a:cs typeface="Arial"/>
            </a:endParaRPr>
          </a:p>
        </p:txBody>
      </p:sp>
      <p:grpSp>
        <p:nvGrpSpPr>
          <p:cNvPr id="8" name="object 7">
            <a:extLst>
              <a:ext uri="{FF2B5EF4-FFF2-40B4-BE49-F238E27FC236}">
                <a16:creationId xmlns:a16="http://schemas.microsoft.com/office/drawing/2014/main" id="{AA423DA4-9F77-3248-1F04-719A483B5F23}"/>
              </a:ext>
            </a:extLst>
          </p:cNvPr>
          <p:cNvGrpSpPr/>
          <p:nvPr/>
        </p:nvGrpSpPr>
        <p:grpSpPr>
          <a:xfrm>
            <a:off x="4567724" y="1775250"/>
            <a:ext cx="308610" cy="254794"/>
            <a:chOff x="2109470" y="2040127"/>
            <a:chExt cx="411480" cy="339725"/>
          </a:xfrm>
        </p:grpSpPr>
        <p:sp>
          <p:nvSpPr>
            <p:cNvPr id="9" name="object 8">
              <a:extLst>
                <a:ext uri="{FF2B5EF4-FFF2-40B4-BE49-F238E27FC236}">
                  <a16:creationId xmlns:a16="http://schemas.microsoft.com/office/drawing/2014/main" id="{C2E28757-C9A2-6EF7-A560-4DC5B3D59E31}"/>
                </a:ext>
              </a:extLst>
            </p:cNvPr>
            <p:cNvSpPr/>
            <p:nvPr/>
          </p:nvSpPr>
          <p:spPr>
            <a:xfrm>
              <a:off x="2115566" y="2045969"/>
              <a:ext cx="398780" cy="327660"/>
            </a:xfrm>
            <a:custGeom>
              <a:avLst/>
              <a:gdLst/>
              <a:ahLst/>
              <a:cxnLst/>
              <a:rect l="l" t="t" r="r" b="b"/>
              <a:pathLst>
                <a:path w="398780" h="327660">
                  <a:moveTo>
                    <a:pt x="398780" y="111760"/>
                  </a:moveTo>
                  <a:lnTo>
                    <a:pt x="251714" y="111760"/>
                  </a:lnTo>
                  <a:lnTo>
                    <a:pt x="251714" y="0"/>
                  </a:lnTo>
                  <a:lnTo>
                    <a:pt x="147066" y="0"/>
                  </a:lnTo>
                  <a:lnTo>
                    <a:pt x="147066" y="111760"/>
                  </a:lnTo>
                  <a:lnTo>
                    <a:pt x="0" y="111760"/>
                  </a:lnTo>
                  <a:lnTo>
                    <a:pt x="0" y="215900"/>
                  </a:lnTo>
                  <a:lnTo>
                    <a:pt x="147066" y="215900"/>
                  </a:lnTo>
                  <a:lnTo>
                    <a:pt x="147066" y="327660"/>
                  </a:lnTo>
                  <a:lnTo>
                    <a:pt x="251714" y="327660"/>
                  </a:lnTo>
                  <a:lnTo>
                    <a:pt x="251714" y="215900"/>
                  </a:lnTo>
                  <a:lnTo>
                    <a:pt x="398780" y="215900"/>
                  </a:lnTo>
                  <a:lnTo>
                    <a:pt x="398780" y="111760"/>
                  </a:lnTo>
                  <a:close/>
                </a:path>
              </a:pathLst>
            </a:custGeom>
            <a:solidFill>
              <a:srgbClr val="5B9BD4"/>
            </a:solidFill>
          </p:spPr>
          <p:txBody>
            <a:bodyPr wrap="square" lIns="0" tIns="0" rIns="0" bIns="0" rtlCol="0"/>
            <a:lstStyle/>
            <a:p>
              <a:endParaRPr sz="1350" dirty="0"/>
            </a:p>
          </p:txBody>
        </p:sp>
        <p:sp>
          <p:nvSpPr>
            <p:cNvPr id="10" name="object 9">
              <a:extLst>
                <a:ext uri="{FF2B5EF4-FFF2-40B4-BE49-F238E27FC236}">
                  <a16:creationId xmlns:a16="http://schemas.microsoft.com/office/drawing/2014/main" id="{8B9DC1BB-4CCD-CD5D-C27A-1FB3AF371C3C}"/>
                </a:ext>
              </a:extLst>
            </p:cNvPr>
            <p:cNvSpPr/>
            <p:nvPr/>
          </p:nvSpPr>
          <p:spPr>
            <a:xfrm>
              <a:off x="2115566" y="2046223"/>
              <a:ext cx="398780" cy="327660"/>
            </a:xfrm>
            <a:custGeom>
              <a:avLst/>
              <a:gdLst/>
              <a:ahLst/>
              <a:cxnLst/>
              <a:rect l="l" t="t" r="r" b="b"/>
              <a:pathLst>
                <a:path w="398780" h="327660">
                  <a:moveTo>
                    <a:pt x="0" y="111251"/>
                  </a:moveTo>
                  <a:lnTo>
                    <a:pt x="147065" y="111251"/>
                  </a:lnTo>
                  <a:lnTo>
                    <a:pt x="147065" y="0"/>
                  </a:lnTo>
                  <a:lnTo>
                    <a:pt x="251713" y="0"/>
                  </a:lnTo>
                  <a:lnTo>
                    <a:pt x="251713" y="111251"/>
                  </a:lnTo>
                  <a:lnTo>
                    <a:pt x="398779" y="111251"/>
                  </a:lnTo>
                  <a:lnTo>
                    <a:pt x="398779" y="215900"/>
                  </a:lnTo>
                  <a:lnTo>
                    <a:pt x="251713" y="215900"/>
                  </a:lnTo>
                  <a:lnTo>
                    <a:pt x="251713" y="327151"/>
                  </a:lnTo>
                  <a:lnTo>
                    <a:pt x="147065" y="327151"/>
                  </a:lnTo>
                  <a:lnTo>
                    <a:pt x="147065" y="215900"/>
                  </a:lnTo>
                  <a:lnTo>
                    <a:pt x="0" y="215900"/>
                  </a:lnTo>
                  <a:lnTo>
                    <a:pt x="0" y="111251"/>
                  </a:lnTo>
                  <a:close/>
                </a:path>
              </a:pathLst>
            </a:custGeom>
            <a:ln w="12192">
              <a:solidFill>
                <a:srgbClr val="41709C"/>
              </a:solidFill>
            </a:ln>
          </p:spPr>
          <p:txBody>
            <a:bodyPr wrap="square" lIns="0" tIns="0" rIns="0" bIns="0" rtlCol="0"/>
            <a:lstStyle/>
            <a:p>
              <a:endParaRPr sz="1350" dirty="0"/>
            </a:p>
          </p:txBody>
        </p:sp>
      </p:grpSp>
      <p:sp>
        <p:nvSpPr>
          <p:cNvPr id="14" name="object 4">
            <a:extLst>
              <a:ext uri="{FF2B5EF4-FFF2-40B4-BE49-F238E27FC236}">
                <a16:creationId xmlns:a16="http://schemas.microsoft.com/office/drawing/2014/main" id="{B8E01C3A-36AD-FF49-1221-1EC55D541EFA}"/>
              </a:ext>
            </a:extLst>
          </p:cNvPr>
          <p:cNvSpPr txBox="1"/>
          <p:nvPr/>
        </p:nvSpPr>
        <p:spPr>
          <a:xfrm>
            <a:off x="3591804" y="2163149"/>
            <a:ext cx="5884546" cy="500202"/>
          </a:xfrm>
          <a:prstGeom prst="rect">
            <a:avLst/>
          </a:prstGeom>
        </p:spPr>
        <p:txBody>
          <a:bodyPr vert="horz" wrap="square" lIns="0" tIns="3810" rIns="0" bIns="0" rtlCol="0">
            <a:spAutoFit/>
          </a:bodyPr>
          <a:lstStyle/>
          <a:p>
            <a:pPr marL="170497" marR="3810" indent="-170497">
              <a:lnSpc>
                <a:spcPct val="102600"/>
              </a:lnSpc>
              <a:spcBef>
                <a:spcPts val="30"/>
              </a:spcBef>
              <a:buFont typeface="Arial"/>
              <a:buChar char="•"/>
              <a:tabLst>
                <a:tab pos="170497" algn="l"/>
                <a:tab pos="170974" algn="l"/>
              </a:tabLst>
            </a:pPr>
            <a:r>
              <a:rPr sz="1600" b="1" u="sng" spc="-8" dirty="0">
                <a:uFill>
                  <a:solidFill>
                    <a:srgbClr val="000000"/>
                  </a:solidFill>
                </a:uFill>
                <a:latin typeface="IvyJournal" panose="020B0404020101010102"/>
                <a:cs typeface="Goudy Old Style"/>
              </a:rPr>
              <a:t>Turnout</a:t>
            </a:r>
            <a:r>
              <a:rPr sz="1600" b="1" u="sng" spc="-15" dirty="0">
                <a:uFill>
                  <a:solidFill>
                    <a:srgbClr val="000000"/>
                  </a:solidFill>
                </a:uFill>
                <a:latin typeface="IvyJournal" panose="020B0404020101010102"/>
                <a:cs typeface="Goudy Old Style"/>
              </a:rPr>
              <a:t> </a:t>
            </a:r>
            <a:r>
              <a:rPr sz="1600" b="1" u="sng" spc="-8" dirty="0">
                <a:uFill>
                  <a:solidFill>
                    <a:srgbClr val="000000"/>
                  </a:solidFill>
                </a:uFill>
                <a:latin typeface="IvyJournal" panose="020B0404020101010102"/>
                <a:cs typeface="Goudy Old Style"/>
              </a:rPr>
              <a:t>Time:</a:t>
            </a:r>
            <a:r>
              <a:rPr sz="1600" b="1" spc="19" dirty="0">
                <a:uFill>
                  <a:solidFill>
                    <a:srgbClr val="000000"/>
                  </a:solidFill>
                </a:uFill>
                <a:latin typeface="IvyJournal" panose="020B0404020101010102"/>
                <a:cs typeface="Goudy Old Style"/>
              </a:rPr>
              <a:t> </a:t>
            </a:r>
            <a:r>
              <a:rPr sz="1600" spc="-4" dirty="0">
                <a:latin typeface="IvyJournal" panose="020B0404020101010102"/>
                <a:cs typeface="Arial"/>
              </a:rPr>
              <a:t>time</a:t>
            </a:r>
            <a:r>
              <a:rPr sz="1600" spc="11" dirty="0">
                <a:latin typeface="IvyJournal" panose="020B0404020101010102"/>
                <a:cs typeface="Arial"/>
              </a:rPr>
              <a:t> </a:t>
            </a:r>
            <a:r>
              <a:rPr sz="1600" spc="-4" dirty="0">
                <a:latin typeface="IvyJournal" panose="020B0404020101010102"/>
                <a:cs typeface="Arial"/>
              </a:rPr>
              <a:t>duration</a:t>
            </a:r>
            <a:r>
              <a:rPr sz="1600" dirty="0">
                <a:latin typeface="IvyJournal" panose="020B0404020101010102"/>
                <a:cs typeface="Arial"/>
              </a:rPr>
              <a:t> </a:t>
            </a:r>
            <a:r>
              <a:rPr sz="1600" spc="-4" dirty="0">
                <a:latin typeface="IvyJournal" panose="020B0404020101010102"/>
                <a:cs typeface="Arial"/>
              </a:rPr>
              <a:t>between</a:t>
            </a:r>
            <a:r>
              <a:rPr sz="1600" spc="15" dirty="0">
                <a:latin typeface="IvyJournal" panose="020B0404020101010102"/>
                <a:cs typeface="Arial"/>
              </a:rPr>
              <a:t> </a:t>
            </a:r>
            <a:r>
              <a:rPr sz="1600" spc="-8" dirty="0">
                <a:latin typeface="IvyJournal" panose="020B0404020101010102"/>
                <a:cs typeface="Arial"/>
              </a:rPr>
              <a:t>when</a:t>
            </a:r>
            <a:r>
              <a:rPr sz="1600" spc="11" dirty="0">
                <a:latin typeface="IvyJournal" panose="020B0404020101010102"/>
                <a:cs typeface="Arial"/>
              </a:rPr>
              <a:t> </a:t>
            </a:r>
            <a:r>
              <a:rPr sz="1600" spc="-4" dirty="0">
                <a:latin typeface="IvyJournal" panose="020B0404020101010102"/>
                <a:cs typeface="Arial"/>
              </a:rPr>
              <a:t>the</a:t>
            </a:r>
            <a:r>
              <a:rPr sz="1600" spc="11" dirty="0">
                <a:latin typeface="IvyJournal" panose="020B0404020101010102"/>
                <a:cs typeface="Arial"/>
              </a:rPr>
              <a:t> </a:t>
            </a:r>
            <a:r>
              <a:rPr sz="1600" spc="-4" dirty="0">
                <a:latin typeface="IvyJournal" panose="020B0404020101010102"/>
                <a:cs typeface="Arial"/>
              </a:rPr>
              <a:t>alarm</a:t>
            </a:r>
            <a:r>
              <a:rPr sz="1600" spc="11" dirty="0">
                <a:latin typeface="IvyJournal" panose="020B0404020101010102"/>
                <a:cs typeface="Arial"/>
              </a:rPr>
              <a:t> </a:t>
            </a:r>
            <a:r>
              <a:rPr sz="1600" spc="-4" dirty="0">
                <a:latin typeface="IvyJournal" panose="020B0404020101010102"/>
                <a:cs typeface="Arial"/>
              </a:rPr>
              <a:t>sounds</a:t>
            </a:r>
            <a:r>
              <a:rPr sz="1600" spc="8" dirty="0">
                <a:latin typeface="IvyJournal" panose="020B0404020101010102"/>
                <a:cs typeface="Arial"/>
              </a:rPr>
              <a:t> </a:t>
            </a:r>
            <a:r>
              <a:rPr sz="1600" spc="-4" dirty="0">
                <a:latin typeface="IvyJournal" panose="020B0404020101010102"/>
                <a:cs typeface="Arial"/>
              </a:rPr>
              <a:t>at</a:t>
            </a:r>
            <a:r>
              <a:rPr sz="1600" spc="8" dirty="0">
                <a:latin typeface="IvyJournal" panose="020B0404020101010102"/>
                <a:cs typeface="Arial"/>
              </a:rPr>
              <a:t> </a:t>
            </a:r>
            <a:r>
              <a:rPr sz="1600" spc="-4" dirty="0">
                <a:latin typeface="IvyJournal" panose="020B0404020101010102"/>
                <a:cs typeface="Arial"/>
              </a:rPr>
              <a:t>the </a:t>
            </a:r>
            <a:r>
              <a:rPr sz="1600" spc="-319" dirty="0">
                <a:latin typeface="IvyJournal" panose="020B0404020101010102"/>
                <a:cs typeface="Arial"/>
              </a:rPr>
              <a:t> </a:t>
            </a:r>
            <a:r>
              <a:rPr sz="1600" spc="-4" dirty="0">
                <a:latin typeface="IvyJournal" panose="020B0404020101010102"/>
                <a:cs typeface="Arial"/>
              </a:rPr>
              <a:t>station</a:t>
            </a:r>
            <a:r>
              <a:rPr sz="1600" spc="8" dirty="0">
                <a:latin typeface="IvyJournal" panose="020B0404020101010102"/>
                <a:cs typeface="Arial"/>
              </a:rPr>
              <a:t> </a:t>
            </a:r>
            <a:r>
              <a:rPr sz="1600" spc="-4" dirty="0">
                <a:latin typeface="IvyJournal" panose="020B0404020101010102"/>
                <a:cs typeface="Arial"/>
              </a:rPr>
              <a:t>and</a:t>
            </a:r>
            <a:r>
              <a:rPr sz="1600" dirty="0">
                <a:latin typeface="IvyJournal" panose="020B0404020101010102"/>
                <a:cs typeface="Arial"/>
              </a:rPr>
              <a:t> </a:t>
            </a:r>
            <a:r>
              <a:rPr sz="1600" spc="-4" dirty="0">
                <a:latin typeface="IvyJournal" panose="020B0404020101010102"/>
                <a:cs typeface="Arial"/>
              </a:rPr>
              <a:t>the</a:t>
            </a:r>
            <a:r>
              <a:rPr sz="1600" spc="8" dirty="0">
                <a:latin typeface="IvyJournal" panose="020B0404020101010102"/>
                <a:cs typeface="Arial"/>
              </a:rPr>
              <a:t> </a:t>
            </a:r>
            <a:r>
              <a:rPr sz="1600" spc="-4" dirty="0">
                <a:latin typeface="IvyJournal" panose="020B0404020101010102"/>
                <a:cs typeface="Arial"/>
              </a:rPr>
              <a:t>wheels</a:t>
            </a:r>
            <a:r>
              <a:rPr sz="1600" spc="4" dirty="0">
                <a:latin typeface="IvyJournal" panose="020B0404020101010102"/>
                <a:cs typeface="Arial"/>
              </a:rPr>
              <a:t> </a:t>
            </a:r>
            <a:r>
              <a:rPr sz="1600" spc="-4" dirty="0">
                <a:latin typeface="IvyJournal" panose="020B0404020101010102"/>
                <a:cs typeface="Arial"/>
              </a:rPr>
              <a:t>of</a:t>
            </a:r>
            <a:r>
              <a:rPr sz="1600" spc="11" dirty="0">
                <a:latin typeface="IvyJournal" panose="020B0404020101010102"/>
                <a:cs typeface="Arial"/>
              </a:rPr>
              <a:t> </a:t>
            </a:r>
            <a:r>
              <a:rPr sz="1600" spc="-4" dirty="0">
                <a:latin typeface="IvyJournal" panose="020B0404020101010102"/>
                <a:cs typeface="Arial"/>
              </a:rPr>
              <a:t>the</a:t>
            </a:r>
            <a:r>
              <a:rPr sz="1600" spc="8" dirty="0">
                <a:latin typeface="IvyJournal" panose="020B0404020101010102"/>
                <a:cs typeface="Arial"/>
              </a:rPr>
              <a:t> </a:t>
            </a:r>
            <a:r>
              <a:rPr sz="1600" spc="-4" dirty="0">
                <a:latin typeface="IvyJournal" panose="020B0404020101010102"/>
                <a:cs typeface="Arial"/>
              </a:rPr>
              <a:t>apparatus</a:t>
            </a:r>
            <a:r>
              <a:rPr sz="1600" spc="15" dirty="0">
                <a:latin typeface="IvyJournal" panose="020B0404020101010102"/>
                <a:cs typeface="Arial"/>
              </a:rPr>
              <a:t> </a:t>
            </a:r>
            <a:r>
              <a:rPr sz="1600" spc="-4" dirty="0">
                <a:latin typeface="IvyJournal" panose="020B0404020101010102"/>
                <a:cs typeface="Arial"/>
              </a:rPr>
              <a:t>start</a:t>
            </a:r>
            <a:r>
              <a:rPr sz="1600" spc="11" dirty="0">
                <a:latin typeface="IvyJournal" panose="020B0404020101010102"/>
                <a:cs typeface="Arial"/>
              </a:rPr>
              <a:t> </a:t>
            </a:r>
            <a:r>
              <a:rPr sz="1600" spc="-4" dirty="0">
                <a:latin typeface="IvyJournal" panose="020B0404020101010102"/>
                <a:cs typeface="Arial"/>
              </a:rPr>
              <a:t>turning.</a:t>
            </a:r>
            <a:endParaRPr sz="1600" dirty="0">
              <a:latin typeface="IvyJournal" panose="020B0404020101010102"/>
              <a:cs typeface="Arial"/>
            </a:endParaRPr>
          </a:p>
        </p:txBody>
      </p:sp>
      <p:grpSp>
        <p:nvGrpSpPr>
          <p:cNvPr id="15" name="object 7">
            <a:extLst>
              <a:ext uri="{FF2B5EF4-FFF2-40B4-BE49-F238E27FC236}">
                <a16:creationId xmlns:a16="http://schemas.microsoft.com/office/drawing/2014/main" id="{04468DFF-47BB-CF29-EE62-89DFED6E8899}"/>
              </a:ext>
            </a:extLst>
          </p:cNvPr>
          <p:cNvGrpSpPr/>
          <p:nvPr/>
        </p:nvGrpSpPr>
        <p:grpSpPr>
          <a:xfrm>
            <a:off x="4567533" y="2860254"/>
            <a:ext cx="308610" cy="254794"/>
            <a:chOff x="2109470" y="2040127"/>
            <a:chExt cx="411480" cy="339725"/>
          </a:xfrm>
        </p:grpSpPr>
        <p:sp>
          <p:nvSpPr>
            <p:cNvPr id="16" name="object 8">
              <a:extLst>
                <a:ext uri="{FF2B5EF4-FFF2-40B4-BE49-F238E27FC236}">
                  <a16:creationId xmlns:a16="http://schemas.microsoft.com/office/drawing/2014/main" id="{F65BF17B-5788-9107-BDDC-0D00CA7F6DB0}"/>
                </a:ext>
              </a:extLst>
            </p:cNvPr>
            <p:cNvSpPr/>
            <p:nvPr/>
          </p:nvSpPr>
          <p:spPr>
            <a:xfrm>
              <a:off x="2115566" y="2045969"/>
              <a:ext cx="398780" cy="327660"/>
            </a:xfrm>
            <a:custGeom>
              <a:avLst/>
              <a:gdLst/>
              <a:ahLst/>
              <a:cxnLst/>
              <a:rect l="l" t="t" r="r" b="b"/>
              <a:pathLst>
                <a:path w="398780" h="327660">
                  <a:moveTo>
                    <a:pt x="398780" y="111760"/>
                  </a:moveTo>
                  <a:lnTo>
                    <a:pt x="251714" y="111760"/>
                  </a:lnTo>
                  <a:lnTo>
                    <a:pt x="251714" y="0"/>
                  </a:lnTo>
                  <a:lnTo>
                    <a:pt x="147066" y="0"/>
                  </a:lnTo>
                  <a:lnTo>
                    <a:pt x="147066" y="111760"/>
                  </a:lnTo>
                  <a:lnTo>
                    <a:pt x="0" y="111760"/>
                  </a:lnTo>
                  <a:lnTo>
                    <a:pt x="0" y="215900"/>
                  </a:lnTo>
                  <a:lnTo>
                    <a:pt x="147066" y="215900"/>
                  </a:lnTo>
                  <a:lnTo>
                    <a:pt x="147066" y="327660"/>
                  </a:lnTo>
                  <a:lnTo>
                    <a:pt x="251714" y="327660"/>
                  </a:lnTo>
                  <a:lnTo>
                    <a:pt x="251714" y="215900"/>
                  </a:lnTo>
                  <a:lnTo>
                    <a:pt x="398780" y="215900"/>
                  </a:lnTo>
                  <a:lnTo>
                    <a:pt x="398780" y="111760"/>
                  </a:lnTo>
                  <a:close/>
                </a:path>
              </a:pathLst>
            </a:custGeom>
            <a:solidFill>
              <a:srgbClr val="5B9BD4"/>
            </a:solidFill>
          </p:spPr>
          <p:txBody>
            <a:bodyPr wrap="square" lIns="0" tIns="0" rIns="0" bIns="0" rtlCol="0"/>
            <a:lstStyle/>
            <a:p>
              <a:endParaRPr sz="1350" dirty="0"/>
            </a:p>
          </p:txBody>
        </p:sp>
        <p:sp>
          <p:nvSpPr>
            <p:cNvPr id="17" name="object 9">
              <a:extLst>
                <a:ext uri="{FF2B5EF4-FFF2-40B4-BE49-F238E27FC236}">
                  <a16:creationId xmlns:a16="http://schemas.microsoft.com/office/drawing/2014/main" id="{AA9891EE-6C6C-13F5-129F-44A5C065C603}"/>
                </a:ext>
              </a:extLst>
            </p:cNvPr>
            <p:cNvSpPr/>
            <p:nvPr/>
          </p:nvSpPr>
          <p:spPr>
            <a:xfrm>
              <a:off x="2115566" y="2046223"/>
              <a:ext cx="398780" cy="327660"/>
            </a:xfrm>
            <a:custGeom>
              <a:avLst/>
              <a:gdLst/>
              <a:ahLst/>
              <a:cxnLst/>
              <a:rect l="l" t="t" r="r" b="b"/>
              <a:pathLst>
                <a:path w="398780" h="327660">
                  <a:moveTo>
                    <a:pt x="0" y="111251"/>
                  </a:moveTo>
                  <a:lnTo>
                    <a:pt x="147065" y="111251"/>
                  </a:lnTo>
                  <a:lnTo>
                    <a:pt x="147065" y="0"/>
                  </a:lnTo>
                  <a:lnTo>
                    <a:pt x="251713" y="0"/>
                  </a:lnTo>
                  <a:lnTo>
                    <a:pt x="251713" y="111251"/>
                  </a:lnTo>
                  <a:lnTo>
                    <a:pt x="398779" y="111251"/>
                  </a:lnTo>
                  <a:lnTo>
                    <a:pt x="398779" y="215900"/>
                  </a:lnTo>
                  <a:lnTo>
                    <a:pt x="251713" y="215900"/>
                  </a:lnTo>
                  <a:lnTo>
                    <a:pt x="251713" y="327151"/>
                  </a:lnTo>
                  <a:lnTo>
                    <a:pt x="147065" y="327151"/>
                  </a:lnTo>
                  <a:lnTo>
                    <a:pt x="147065" y="215900"/>
                  </a:lnTo>
                  <a:lnTo>
                    <a:pt x="0" y="215900"/>
                  </a:lnTo>
                  <a:lnTo>
                    <a:pt x="0" y="111251"/>
                  </a:lnTo>
                  <a:close/>
                </a:path>
              </a:pathLst>
            </a:custGeom>
            <a:ln w="12192">
              <a:solidFill>
                <a:srgbClr val="41709C"/>
              </a:solidFill>
            </a:ln>
          </p:spPr>
          <p:txBody>
            <a:bodyPr wrap="square" lIns="0" tIns="0" rIns="0" bIns="0" rtlCol="0"/>
            <a:lstStyle/>
            <a:p>
              <a:endParaRPr sz="1350" dirty="0"/>
            </a:p>
          </p:txBody>
        </p:sp>
      </p:grpSp>
      <p:sp>
        <p:nvSpPr>
          <p:cNvPr id="18" name="object 5">
            <a:extLst>
              <a:ext uri="{FF2B5EF4-FFF2-40B4-BE49-F238E27FC236}">
                <a16:creationId xmlns:a16="http://schemas.microsoft.com/office/drawing/2014/main" id="{A5042FD0-E831-D9B1-39DC-F3EF1F85D6C1}"/>
              </a:ext>
            </a:extLst>
          </p:cNvPr>
          <p:cNvSpPr txBox="1"/>
          <p:nvPr/>
        </p:nvSpPr>
        <p:spPr>
          <a:xfrm>
            <a:off x="3591803" y="3274345"/>
            <a:ext cx="5884546" cy="755400"/>
          </a:xfrm>
          <a:prstGeom prst="rect">
            <a:avLst/>
          </a:prstGeom>
        </p:spPr>
        <p:txBody>
          <a:bodyPr vert="horz" wrap="square" lIns="0" tIns="3810" rIns="0" bIns="0" rtlCol="0">
            <a:spAutoFit/>
          </a:bodyPr>
          <a:lstStyle/>
          <a:p>
            <a:pPr marL="170497" marR="3810" indent="-161449">
              <a:lnSpc>
                <a:spcPct val="102600"/>
              </a:lnSpc>
              <a:spcBef>
                <a:spcPts val="30"/>
              </a:spcBef>
              <a:buFont typeface="Arial"/>
              <a:buChar char="•"/>
              <a:tabLst>
                <a:tab pos="170497" algn="l"/>
                <a:tab pos="170974" algn="l"/>
              </a:tabLst>
            </a:pPr>
            <a:r>
              <a:rPr sz="1600" b="1" u="sng" spc="-23" dirty="0">
                <a:uFill>
                  <a:solidFill>
                    <a:srgbClr val="000000"/>
                  </a:solidFill>
                </a:uFill>
                <a:latin typeface="IvyJournal" panose="020B0404020101010102"/>
                <a:cs typeface="Goudy Old Style"/>
              </a:rPr>
              <a:t>Travel</a:t>
            </a:r>
            <a:r>
              <a:rPr sz="1600" b="1" u="sng" spc="23" dirty="0">
                <a:uFill>
                  <a:solidFill>
                    <a:srgbClr val="000000"/>
                  </a:solidFill>
                </a:uFill>
                <a:latin typeface="IvyJournal" panose="020B0404020101010102"/>
                <a:cs typeface="Goudy Old Style"/>
              </a:rPr>
              <a:t> </a:t>
            </a:r>
            <a:r>
              <a:rPr sz="1600" b="1" u="sng" spc="-8" dirty="0">
                <a:uFill>
                  <a:solidFill>
                    <a:srgbClr val="000000"/>
                  </a:solidFill>
                </a:uFill>
                <a:latin typeface="IvyJournal" panose="020B0404020101010102"/>
                <a:cs typeface="Goudy Old Style"/>
              </a:rPr>
              <a:t>Time:</a:t>
            </a:r>
            <a:r>
              <a:rPr sz="1600" b="1" spc="23" dirty="0">
                <a:uFill>
                  <a:solidFill>
                    <a:srgbClr val="000000"/>
                  </a:solidFill>
                </a:uFill>
                <a:latin typeface="IvyJournal" panose="020B0404020101010102"/>
                <a:cs typeface="Goudy Old Style"/>
              </a:rPr>
              <a:t> </a:t>
            </a:r>
            <a:r>
              <a:rPr sz="1600" spc="-4" dirty="0">
                <a:latin typeface="IvyJournal" panose="020B0404020101010102"/>
                <a:cs typeface="Arial"/>
              </a:rPr>
              <a:t>time</a:t>
            </a:r>
            <a:r>
              <a:rPr sz="1600" spc="11" dirty="0">
                <a:latin typeface="IvyJournal" panose="020B0404020101010102"/>
                <a:cs typeface="Arial"/>
              </a:rPr>
              <a:t> </a:t>
            </a:r>
            <a:r>
              <a:rPr sz="1600" spc="-4" dirty="0">
                <a:latin typeface="IvyJournal" panose="020B0404020101010102"/>
                <a:cs typeface="Arial"/>
              </a:rPr>
              <a:t>duration</a:t>
            </a:r>
            <a:r>
              <a:rPr sz="1600" spc="11" dirty="0">
                <a:latin typeface="IvyJournal" panose="020B0404020101010102"/>
                <a:cs typeface="Arial"/>
              </a:rPr>
              <a:t> </a:t>
            </a:r>
            <a:r>
              <a:rPr sz="1600" spc="-4" dirty="0">
                <a:latin typeface="IvyJournal" panose="020B0404020101010102"/>
                <a:cs typeface="Arial"/>
              </a:rPr>
              <a:t>between</a:t>
            </a:r>
            <a:r>
              <a:rPr sz="1600" spc="11" dirty="0">
                <a:latin typeface="IvyJournal" panose="020B0404020101010102"/>
                <a:cs typeface="Arial"/>
              </a:rPr>
              <a:t> </a:t>
            </a:r>
            <a:r>
              <a:rPr sz="1600" spc="-8" dirty="0">
                <a:latin typeface="IvyJournal" panose="020B0404020101010102"/>
                <a:cs typeface="Arial"/>
              </a:rPr>
              <a:t>when</a:t>
            </a:r>
            <a:r>
              <a:rPr sz="1600" spc="19" dirty="0">
                <a:latin typeface="IvyJournal" panose="020B0404020101010102"/>
                <a:cs typeface="Arial"/>
              </a:rPr>
              <a:t> </a:t>
            </a:r>
            <a:r>
              <a:rPr sz="1600" spc="-4" dirty="0">
                <a:latin typeface="IvyJournal" panose="020B0404020101010102"/>
                <a:cs typeface="Arial"/>
              </a:rPr>
              <a:t>the</a:t>
            </a:r>
            <a:r>
              <a:rPr sz="1600" spc="11" dirty="0">
                <a:latin typeface="IvyJournal" panose="020B0404020101010102"/>
                <a:cs typeface="Arial"/>
              </a:rPr>
              <a:t> </a:t>
            </a:r>
            <a:r>
              <a:rPr sz="1600" spc="-4" dirty="0">
                <a:latin typeface="IvyJournal" panose="020B0404020101010102"/>
                <a:cs typeface="Arial"/>
              </a:rPr>
              <a:t>wheels</a:t>
            </a:r>
            <a:r>
              <a:rPr sz="1600" spc="4" dirty="0">
                <a:latin typeface="IvyJournal" panose="020B0404020101010102"/>
                <a:cs typeface="Arial"/>
              </a:rPr>
              <a:t> </a:t>
            </a:r>
            <a:r>
              <a:rPr sz="1600" spc="-4" dirty="0">
                <a:latin typeface="IvyJournal" panose="020B0404020101010102"/>
                <a:cs typeface="Arial"/>
              </a:rPr>
              <a:t>of</a:t>
            </a:r>
            <a:r>
              <a:rPr sz="1600" spc="15" dirty="0">
                <a:latin typeface="IvyJournal" panose="020B0404020101010102"/>
                <a:cs typeface="Arial"/>
              </a:rPr>
              <a:t> </a:t>
            </a:r>
            <a:r>
              <a:rPr sz="1600" spc="-4" dirty="0">
                <a:latin typeface="IvyJournal" panose="020B0404020101010102"/>
                <a:cs typeface="Arial"/>
              </a:rPr>
              <a:t>the</a:t>
            </a:r>
            <a:r>
              <a:rPr sz="1600" dirty="0">
                <a:latin typeface="IvyJournal" panose="020B0404020101010102"/>
                <a:cs typeface="Arial"/>
              </a:rPr>
              <a:t> </a:t>
            </a:r>
            <a:r>
              <a:rPr sz="1600" spc="-4" dirty="0">
                <a:latin typeface="IvyJournal" panose="020B0404020101010102"/>
                <a:cs typeface="Arial"/>
              </a:rPr>
              <a:t>apparatus</a:t>
            </a:r>
            <a:r>
              <a:rPr sz="1600" spc="23" dirty="0">
                <a:latin typeface="IvyJournal" panose="020B0404020101010102"/>
                <a:cs typeface="Arial"/>
              </a:rPr>
              <a:t> </a:t>
            </a:r>
            <a:r>
              <a:rPr sz="1600" spc="-4" dirty="0">
                <a:latin typeface="IvyJournal" panose="020B0404020101010102"/>
                <a:cs typeface="Arial"/>
              </a:rPr>
              <a:t>start</a:t>
            </a:r>
            <a:r>
              <a:rPr sz="1600" spc="15" dirty="0">
                <a:latin typeface="IvyJournal" panose="020B0404020101010102"/>
                <a:cs typeface="Arial"/>
              </a:rPr>
              <a:t> </a:t>
            </a:r>
            <a:r>
              <a:rPr sz="1600" spc="-4" dirty="0">
                <a:latin typeface="IvyJournal" panose="020B0404020101010102"/>
                <a:cs typeface="Arial"/>
              </a:rPr>
              <a:t>turning</a:t>
            </a:r>
            <a:r>
              <a:rPr sz="1600" spc="4" dirty="0">
                <a:latin typeface="IvyJournal" panose="020B0404020101010102"/>
                <a:cs typeface="Arial"/>
              </a:rPr>
              <a:t> </a:t>
            </a:r>
            <a:r>
              <a:rPr sz="1600" spc="-4" dirty="0">
                <a:latin typeface="IvyJournal" panose="020B0404020101010102"/>
                <a:cs typeface="Arial"/>
              </a:rPr>
              <a:t>to </a:t>
            </a:r>
            <a:r>
              <a:rPr sz="1600" spc="-323" dirty="0">
                <a:latin typeface="IvyJournal" panose="020B0404020101010102"/>
                <a:cs typeface="Arial"/>
              </a:rPr>
              <a:t> </a:t>
            </a:r>
            <a:r>
              <a:rPr sz="1600" spc="-4" dirty="0">
                <a:latin typeface="IvyJournal" panose="020B0404020101010102"/>
                <a:cs typeface="Arial"/>
              </a:rPr>
              <a:t>the</a:t>
            </a:r>
            <a:r>
              <a:rPr sz="1600" spc="8" dirty="0">
                <a:latin typeface="IvyJournal" panose="020B0404020101010102"/>
                <a:cs typeface="Arial"/>
              </a:rPr>
              <a:t> </a:t>
            </a:r>
            <a:r>
              <a:rPr sz="1600" spc="-4" dirty="0">
                <a:latin typeface="IvyJournal" panose="020B0404020101010102"/>
                <a:cs typeface="Arial"/>
              </a:rPr>
              <a:t>time the</a:t>
            </a:r>
            <a:r>
              <a:rPr sz="1600" spc="8" dirty="0">
                <a:latin typeface="IvyJournal" panose="020B0404020101010102"/>
                <a:cs typeface="Arial"/>
              </a:rPr>
              <a:t> </a:t>
            </a:r>
            <a:r>
              <a:rPr sz="1600" spc="-4" dirty="0">
                <a:latin typeface="IvyJournal" panose="020B0404020101010102"/>
                <a:cs typeface="Arial"/>
              </a:rPr>
              <a:t>apparatus</a:t>
            </a:r>
            <a:r>
              <a:rPr sz="1600" spc="19" dirty="0">
                <a:latin typeface="IvyJournal" panose="020B0404020101010102"/>
                <a:cs typeface="Arial"/>
              </a:rPr>
              <a:t> </a:t>
            </a:r>
            <a:r>
              <a:rPr sz="1600" spc="-4" dirty="0">
                <a:latin typeface="IvyJournal" panose="020B0404020101010102"/>
                <a:cs typeface="Arial"/>
              </a:rPr>
              <a:t>arrives</a:t>
            </a:r>
            <a:r>
              <a:rPr sz="1600" dirty="0">
                <a:latin typeface="IvyJournal" panose="020B0404020101010102"/>
                <a:cs typeface="Arial"/>
              </a:rPr>
              <a:t> </a:t>
            </a:r>
            <a:r>
              <a:rPr sz="1600" spc="-4" dirty="0">
                <a:latin typeface="IvyJournal" panose="020B0404020101010102"/>
                <a:cs typeface="Arial"/>
              </a:rPr>
              <a:t>on</a:t>
            </a:r>
            <a:r>
              <a:rPr sz="1600" spc="8" dirty="0">
                <a:latin typeface="IvyJournal" panose="020B0404020101010102"/>
                <a:cs typeface="Arial"/>
              </a:rPr>
              <a:t> </a:t>
            </a:r>
            <a:r>
              <a:rPr sz="1600" spc="-4" dirty="0">
                <a:latin typeface="IvyJournal" panose="020B0404020101010102"/>
                <a:cs typeface="Arial"/>
              </a:rPr>
              <a:t>scene. (Curb</a:t>
            </a:r>
            <a:r>
              <a:rPr sz="1600" spc="11" dirty="0">
                <a:latin typeface="IvyJournal" panose="020B0404020101010102"/>
                <a:cs typeface="Arial"/>
              </a:rPr>
              <a:t> </a:t>
            </a:r>
            <a:r>
              <a:rPr sz="1600" spc="-4" dirty="0">
                <a:latin typeface="IvyJournal" panose="020B0404020101010102"/>
                <a:cs typeface="Arial"/>
              </a:rPr>
              <a:t>to</a:t>
            </a:r>
            <a:r>
              <a:rPr sz="1600" spc="8" dirty="0">
                <a:latin typeface="IvyJournal" panose="020B0404020101010102"/>
                <a:cs typeface="Arial"/>
              </a:rPr>
              <a:t> </a:t>
            </a:r>
            <a:r>
              <a:rPr sz="1600" spc="-4" dirty="0">
                <a:latin typeface="IvyJournal" panose="020B0404020101010102"/>
                <a:cs typeface="Arial"/>
              </a:rPr>
              <a:t>curb)</a:t>
            </a:r>
            <a:endParaRPr sz="1600" dirty="0">
              <a:latin typeface="IvyJournal" panose="020B0404020101010102"/>
              <a:cs typeface="Arial"/>
            </a:endParaRPr>
          </a:p>
        </p:txBody>
      </p:sp>
      <p:grpSp>
        <p:nvGrpSpPr>
          <p:cNvPr id="19" name="object 13">
            <a:extLst>
              <a:ext uri="{FF2B5EF4-FFF2-40B4-BE49-F238E27FC236}">
                <a16:creationId xmlns:a16="http://schemas.microsoft.com/office/drawing/2014/main" id="{3C30E935-A7DA-75EC-E8B3-1D685FA3B48D}"/>
              </a:ext>
            </a:extLst>
          </p:cNvPr>
          <p:cNvGrpSpPr/>
          <p:nvPr/>
        </p:nvGrpSpPr>
        <p:grpSpPr>
          <a:xfrm>
            <a:off x="4572296" y="4179711"/>
            <a:ext cx="387191" cy="194309"/>
            <a:chOff x="2056892" y="4682744"/>
            <a:chExt cx="516255" cy="259079"/>
          </a:xfrm>
        </p:grpSpPr>
        <p:sp>
          <p:nvSpPr>
            <p:cNvPr id="20" name="object 14">
              <a:extLst>
                <a:ext uri="{FF2B5EF4-FFF2-40B4-BE49-F238E27FC236}">
                  <a16:creationId xmlns:a16="http://schemas.microsoft.com/office/drawing/2014/main" id="{D70E798E-79B5-99E4-8628-A1CE98F38EE3}"/>
                </a:ext>
              </a:extLst>
            </p:cNvPr>
            <p:cNvSpPr/>
            <p:nvPr/>
          </p:nvSpPr>
          <p:spPr>
            <a:xfrm>
              <a:off x="2062988" y="4688839"/>
              <a:ext cx="504190" cy="246379"/>
            </a:xfrm>
            <a:custGeom>
              <a:avLst/>
              <a:gdLst/>
              <a:ahLst/>
              <a:cxnLst/>
              <a:rect l="l" t="t" r="r" b="b"/>
              <a:pathLst>
                <a:path w="504189" h="246379">
                  <a:moveTo>
                    <a:pt x="503936" y="147828"/>
                  </a:moveTo>
                  <a:lnTo>
                    <a:pt x="0" y="147828"/>
                  </a:lnTo>
                  <a:lnTo>
                    <a:pt x="0" y="246380"/>
                  </a:lnTo>
                  <a:lnTo>
                    <a:pt x="503936" y="246380"/>
                  </a:lnTo>
                  <a:lnTo>
                    <a:pt x="503936" y="147828"/>
                  </a:lnTo>
                  <a:close/>
                </a:path>
                <a:path w="504189" h="246379">
                  <a:moveTo>
                    <a:pt x="503936" y="0"/>
                  </a:moveTo>
                  <a:lnTo>
                    <a:pt x="0" y="0"/>
                  </a:lnTo>
                  <a:lnTo>
                    <a:pt x="0" y="98552"/>
                  </a:lnTo>
                  <a:lnTo>
                    <a:pt x="503936" y="98552"/>
                  </a:lnTo>
                  <a:lnTo>
                    <a:pt x="503936" y="0"/>
                  </a:lnTo>
                  <a:close/>
                </a:path>
              </a:pathLst>
            </a:custGeom>
            <a:solidFill>
              <a:srgbClr val="5B9BD4"/>
            </a:solidFill>
          </p:spPr>
          <p:txBody>
            <a:bodyPr wrap="square" lIns="0" tIns="0" rIns="0" bIns="0" rtlCol="0"/>
            <a:lstStyle/>
            <a:p>
              <a:endParaRPr sz="1350" dirty="0"/>
            </a:p>
          </p:txBody>
        </p:sp>
        <p:sp>
          <p:nvSpPr>
            <p:cNvPr id="21" name="object 15">
              <a:extLst>
                <a:ext uri="{FF2B5EF4-FFF2-40B4-BE49-F238E27FC236}">
                  <a16:creationId xmlns:a16="http://schemas.microsoft.com/office/drawing/2014/main" id="{1BB4A334-38F8-F413-7EDB-0DF1CBC69AEC}"/>
                </a:ext>
              </a:extLst>
            </p:cNvPr>
            <p:cNvSpPr/>
            <p:nvPr/>
          </p:nvSpPr>
          <p:spPr>
            <a:xfrm>
              <a:off x="2062988" y="4688840"/>
              <a:ext cx="504190" cy="246379"/>
            </a:xfrm>
            <a:custGeom>
              <a:avLst/>
              <a:gdLst/>
              <a:ahLst/>
              <a:cxnLst/>
              <a:rect l="l" t="t" r="r" b="b"/>
              <a:pathLst>
                <a:path w="504189" h="246379">
                  <a:moveTo>
                    <a:pt x="0" y="0"/>
                  </a:moveTo>
                  <a:lnTo>
                    <a:pt x="503936" y="0"/>
                  </a:lnTo>
                  <a:lnTo>
                    <a:pt x="503936" y="98552"/>
                  </a:lnTo>
                  <a:lnTo>
                    <a:pt x="0" y="98552"/>
                  </a:lnTo>
                  <a:lnTo>
                    <a:pt x="0" y="0"/>
                  </a:lnTo>
                  <a:close/>
                </a:path>
                <a:path w="504189" h="246379">
                  <a:moveTo>
                    <a:pt x="0" y="147828"/>
                  </a:moveTo>
                  <a:lnTo>
                    <a:pt x="503936" y="147828"/>
                  </a:lnTo>
                  <a:lnTo>
                    <a:pt x="503936" y="246380"/>
                  </a:lnTo>
                  <a:lnTo>
                    <a:pt x="0" y="246380"/>
                  </a:lnTo>
                  <a:lnTo>
                    <a:pt x="0" y="147828"/>
                  </a:lnTo>
                  <a:close/>
                </a:path>
              </a:pathLst>
            </a:custGeom>
            <a:ln w="12192">
              <a:solidFill>
                <a:srgbClr val="41709C"/>
              </a:solidFill>
            </a:ln>
          </p:spPr>
          <p:txBody>
            <a:bodyPr wrap="square" lIns="0" tIns="0" rIns="0" bIns="0" rtlCol="0"/>
            <a:lstStyle/>
            <a:p>
              <a:endParaRPr sz="1350" dirty="0"/>
            </a:p>
          </p:txBody>
        </p:sp>
      </p:grpSp>
      <p:sp>
        <p:nvSpPr>
          <p:cNvPr id="22" name="object 6">
            <a:extLst>
              <a:ext uri="{FF2B5EF4-FFF2-40B4-BE49-F238E27FC236}">
                <a16:creationId xmlns:a16="http://schemas.microsoft.com/office/drawing/2014/main" id="{A7388C92-1AE9-F559-6052-0D9491F95A57}"/>
              </a:ext>
            </a:extLst>
          </p:cNvPr>
          <p:cNvSpPr txBox="1"/>
          <p:nvPr/>
        </p:nvSpPr>
        <p:spPr>
          <a:xfrm>
            <a:off x="3591804" y="4603133"/>
            <a:ext cx="5884545" cy="500202"/>
          </a:xfrm>
          <a:prstGeom prst="rect">
            <a:avLst/>
          </a:prstGeom>
        </p:spPr>
        <p:txBody>
          <a:bodyPr vert="horz" wrap="square" lIns="0" tIns="3810" rIns="0" bIns="0" rtlCol="0">
            <a:spAutoFit/>
          </a:bodyPr>
          <a:lstStyle/>
          <a:p>
            <a:pPr marL="170497" marR="3810" indent="-161449">
              <a:lnSpc>
                <a:spcPct val="102600"/>
              </a:lnSpc>
              <a:spcBef>
                <a:spcPts val="30"/>
              </a:spcBef>
              <a:buFont typeface="Arial"/>
              <a:buChar char="•"/>
              <a:tabLst>
                <a:tab pos="170497" algn="l"/>
                <a:tab pos="170974" algn="l"/>
              </a:tabLst>
            </a:pPr>
            <a:r>
              <a:rPr sz="1600" b="1" u="sng" spc="-23" dirty="0">
                <a:uFill>
                  <a:solidFill>
                    <a:srgbClr val="000000"/>
                  </a:solidFill>
                </a:uFill>
                <a:latin typeface="IvyJournal" panose="020B0404020101010102"/>
                <a:cs typeface="Goudy Old Style"/>
              </a:rPr>
              <a:t>Total</a:t>
            </a:r>
            <a:r>
              <a:rPr sz="1600" b="1" u="sng" spc="11" dirty="0">
                <a:uFill>
                  <a:solidFill>
                    <a:srgbClr val="000000"/>
                  </a:solidFill>
                </a:uFill>
                <a:latin typeface="IvyJournal" panose="020B0404020101010102"/>
                <a:cs typeface="Goudy Old Style"/>
              </a:rPr>
              <a:t> </a:t>
            </a:r>
            <a:r>
              <a:rPr sz="1600" b="1" u="sng" spc="-4" dirty="0">
                <a:uFill>
                  <a:solidFill>
                    <a:srgbClr val="000000"/>
                  </a:solidFill>
                </a:uFill>
                <a:latin typeface="IvyJournal" panose="020B0404020101010102"/>
                <a:cs typeface="Goudy Old Style"/>
              </a:rPr>
              <a:t>Response</a:t>
            </a:r>
            <a:r>
              <a:rPr sz="1600" b="1" u="sng" spc="-26" dirty="0">
                <a:uFill>
                  <a:solidFill>
                    <a:srgbClr val="000000"/>
                  </a:solidFill>
                </a:uFill>
                <a:latin typeface="IvyJournal" panose="020B0404020101010102"/>
                <a:cs typeface="Goudy Old Style"/>
              </a:rPr>
              <a:t> </a:t>
            </a:r>
            <a:r>
              <a:rPr sz="1600" b="1" u="sng" spc="-8" dirty="0">
                <a:uFill>
                  <a:solidFill>
                    <a:srgbClr val="000000"/>
                  </a:solidFill>
                </a:uFill>
                <a:latin typeface="IvyJournal" panose="020B0404020101010102"/>
                <a:cs typeface="Goudy Old Style"/>
              </a:rPr>
              <a:t>Time:</a:t>
            </a:r>
            <a:r>
              <a:rPr sz="1600" b="1" spc="41" dirty="0">
                <a:uFill>
                  <a:solidFill>
                    <a:srgbClr val="000000"/>
                  </a:solidFill>
                </a:uFill>
                <a:latin typeface="IvyJournal" panose="020B0404020101010102"/>
                <a:cs typeface="Goudy Old Style"/>
              </a:rPr>
              <a:t> </a:t>
            </a:r>
            <a:r>
              <a:rPr sz="1600" spc="-4" dirty="0">
                <a:latin typeface="IvyJournal" panose="020B0404020101010102"/>
                <a:cs typeface="Arial"/>
              </a:rPr>
              <a:t>time</a:t>
            </a:r>
            <a:r>
              <a:rPr sz="1600" spc="4" dirty="0">
                <a:latin typeface="IvyJournal" panose="020B0404020101010102"/>
                <a:cs typeface="Arial"/>
              </a:rPr>
              <a:t> </a:t>
            </a:r>
            <a:r>
              <a:rPr sz="1600" spc="-4" dirty="0">
                <a:latin typeface="IvyJournal" panose="020B0404020101010102"/>
                <a:cs typeface="Arial"/>
              </a:rPr>
              <a:t>duration</a:t>
            </a:r>
            <a:r>
              <a:rPr sz="1600" spc="11" dirty="0">
                <a:latin typeface="IvyJournal" panose="020B0404020101010102"/>
                <a:cs typeface="Arial"/>
              </a:rPr>
              <a:t> </a:t>
            </a:r>
            <a:r>
              <a:rPr sz="1600" spc="-4" dirty="0">
                <a:latin typeface="IvyJournal" panose="020B0404020101010102"/>
                <a:cs typeface="Arial"/>
              </a:rPr>
              <a:t>from</a:t>
            </a:r>
            <a:r>
              <a:rPr sz="1600" spc="23" dirty="0">
                <a:latin typeface="IvyJournal" panose="020B0404020101010102"/>
                <a:cs typeface="Arial"/>
              </a:rPr>
              <a:t> </a:t>
            </a:r>
            <a:r>
              <a:rPr sz="1600" spc="-4" dirty="0">
                <a:latin typeface="IvyJournal" panose="020B0404020101010102"/>
                <a:cs typeface="Arial"/>
              </a:rPr>
              <a:t>the</a:t>
            </a:r>
            <a:r>
              <a:rPr sz="1600" spc="11" dirty="0">
                <a:latin typeface="IvyJournal" panose="020B0404020101010102"/>
                <a:cs typeface="Arial"/>
              </a:rPr>
              <a:t> </a:t>
            </a:r>
            <a:r>
              <a:rPr sz="1600" spc="-4" dirty="0">
                <a:latin typeface="IvyJournal" panose="020B0404020101010102"/>
                <a:cs typeface="Arial"/>
              </a:rPr>
              <a:t>beginning of</a:t>
            </a:r>
            <a:r>
              <a:rPr sz="1600" spc="11" dirty="0">
                <a:latin typeface="IvyJournal" panose="020B0404020101010102"/>
                <a:cs typeface="Arial"/>
              </a:rPr>
              <a:t> </a:t>
            </a:r>
            <a:r>
              <a:rPr sz="1600" spc="-4" dirty="0">
                <a:latin typeface="IvyJournal" panose="020B0404020101010102"/>
                <a:cs typeface="Arial"/>
              </a:rPr>
              <a:t>the</a:t>
            </a:r>
            <a:r>
              <a:rPr sz="1600" spc="4" dirty="0">
                <a:latin typeface="IvyJournal" panose="020B0404020101010102"/>
                <a:cs typeface="Arial"/>
              </a:rPr>
              <a:t> </a:t>
            </a:r>
            <a:r>
              <a:rPr sz="1600" spc="-4" dirty="0">
                <a:latin typeface="IvyJournal" panose="020B0404020101010102"/>
                <a:cs typeface="Arial"/>
              </a:rPr>
              <a:t>call at</a:t>
            </a:r>
            <a:r>
              <a:rPr sz="1600" spc="15" dirty="0">
                <a:latin typeface="IvyJournal" panose="020B0404020101010102"/>
                <a:cs typeface="Arial"/>
              </a:rPr>
              <a:t> </a:t>
            </a:r>
            <a:r>
              <a:rPr sz="1600" spc="-4" dirty="0">
                <a:latin typeface="IvyJournal" panose="020B0404020101010102"/>
                <a:cs typeface="Arial"/>
              </a:rPr>
              <a:t>the</a:t>
            </a:r>
            <a:r>
              <a:rPr sz="1600" spc="11" dirty="0">
                <a:latin typeface="IvyJournal" panose="020B0404020101010102"/>
                <a:cs typeface="Arial"/>
              </a:rPr>
              <a:t> </a:t>
            </a:r>
            <a:r>
              <a:rPr sz="1600" spc="-4" dirty="0">
                <a:latin typeface="IvyJournal" panose="020B0404020101010102"/>
                <a:cs typeface="Arial"/>
              </a:rPr>
              <a:t>Dispatch </a:t>
            </a:r>
            <a:r>
              <a:rPr sz="1600" spc="-319" dirty="0">
                <a:latin typeface="IvyJournal" panose="020B0404020101010102"/>
                <a:cs typeface="Arial"/>
              </a:rPr>
              <a:t> </a:t>
            </a:r>
            <a:r>
              <a:rPr sz="1600" spc="-4" dirty="0">
                <a:latin typeface="IvyJournal" panose="020B0404020101010102"/>
                <a:cs typeface="Arial"/>
              </a:rPr>
              <a:t>Center</a:t>
            </a:r>
            <a:r>
              <a:rPr sz="1600" spc="4" dirty="0">
                <a:latin typeface="IvyJournal" panose="020B0404020101010102"/>
                <a:cs typeface="Arial"/>
              </a:rPr>
              <a:t> </a:t>
            </a:r>
            <a:r>
              <a:rPr sz="1600" spc="-4" dirty="0">
                <a:latin typeface="IvyJournal" panose="020B0404020101010102"/>
                <a:cs typeface="Arial"/>
              </a:rPr>
              <a:t>to</a:t>
            </a:r>
            <a:r>
              <a:rPr sz="1600" spc="8" dirty="0">
                <a:latin typeface="IvyJournal" panose="020B0404020101010102"/>
                <a:cs typeface="Arial"/>
              </a:rPr>
              <a:t> </a:t>
            </a:r>
            <a:r>
              <a:rPr sz="1600" spc="-4" dirty="0">
                <a:latin typeface="IvyJournal" panose="020B0404020101010102"/>
                <a:cs typeface="Arial"/>
              </a:rPr>
              <a:t>the</a:t>
            </a:r>
            <a:r>
              <a:rPr sz="1600" spc="8" dirty="0">
                <a:latin typeface="IvyJournal" panose="020B0404020101010102"/>
                <a:cs typeface="Arial"/>
              </a:rPr>
              <a:t> </a:t>
            </a:r>
            <a:r>
              <a:rPr sz="1600" spc="-4" dirty="0">
                <a:latin typeface="IvyJournal" panose="020B0404020101010102"/>
                <a:cs typeface="Arial"/>
              </a:rPr>
              <a:t>time</a:t>
            </a:r>
            <a:r>
              <a:rPr sz="1600" spc="8" dirty="0">
                <a:latin typeface="IvyJournal" panose="020B0404020101010102"/>
                <a:cs typeface="Arial"/>
              </a:rPr>
              <a:t> </a:t>
            </a:r>
            <a:r>
              <a:rPr sz="1600" spc="-4" dirty="0">
                <a:latin typeface="IvyJournal" panose="020B0404020101010102"/>
                <a:cs typeface="Arial"/>
              </a:rPr>
              <a:t>personnel/apparatus</a:t>
            </a:r>
            <a:r>
              <a:rPr sz="1600" spc="11" dirty="0">
                <a:latin typeface="IvyJournal" panose="020B0404020101010102"/>
                <a:cs typeface="Arial"/>
              </a:rPr>
              <a:t> </a:t>
            </a:r>
            <a:r>
              <a:rPr sz="1600" spc="-4" dirty="0">
                <a:latin typeface="IvyJournal" panose="020B0404020101010102"/>
                <a:cs typeface="Arial"/>
              </a:rPr>
              <a:t>arrive</a:t>
            </a:r>
            <a:r>
              <a:rPr sz="1600" spc="8" dirty="0">
                <a:latin typeface="IvyJournal" panose="020B0404020101010102"/>
                <a:cs typeface="Arial"/>
              </a:rPr>
              <a:t> </a:t>
            </a:r>
            <a:r>
              <a:rPr sz="1600" spc="-4" dirty="0">
                <a:latin typeface="IvyJournal" panose="020B0404020101010102"/>
                <a:cs typeface="Arial"/>
              </a:rPr>
              <a:t>on</a:t>
            </a:r>
            <a:r>
              <a:rPr sz="1600" dirty="0">
                <a:latin typeface="IvyJournal" panose="020B0404020101010102"/>
                <a:cs typeface="Arial"/>
              </a:rPr>
              <a:t> </a:t>
            </a:r>
            <a:r>
              <a:rPr sz="1600" spc="-4" dirty="0">
                <a:latin typeface="IvyJournal" panose="020B0404020101010102"/>
                <a:cs typeface="Arial"/>
              </a:rPr>
              <a:t>scene.</a:t>
            </a:r>
            <a:endParaRPr sz="1600" dirty="0">
              <a:latin typeface="IvyJournal" panose="020B0404020101010102"/>
              <a:cs typeface="Arial"/>
            </a:endParaRPr>
          </a:p>
        </p:txBody>
      </p:sp>
      <p:pic>
        <p:nvPicPr>
          <p:cNvPr id="23" name="object 19">
            <a:extLst>
              <a:ext uri="{FF2B5EF4-FFF2-40B4-BE49-F238E27FC236}">
                <a16:creationId xmlns:a16="http://schemas.microsoft.com/office/drawing/2014/main" id="{E94FB578-E77C-1656-916A-3E69B47137A2}"/>
              </a:ext>
            </a:extLst>
          </p:cNvPr>
          <p:cNvPicPr/>
          <p:nvPr/>
        </p:nvPicPr>
        <p:blipFill>
          <a:blip r:embed="rId2" cstate="print"/>
          <a:stretch>
            <a:fillRect/>
          </a:stretch>
        </p:blipFill>
        <p:spPr>
          <a:xfrm>
            <a:off x="10517314" y="874542"/>
            <a:ext cx="936116" cy="930402"/>
          </a:xfrm>
          <a:prstGeom prst="rect">
            <a:avLst/>
          </a:prstGeom>
        </p:spPr>
      </p:pic>
      <p:pic>
        <p:nvPicPr>
          <p:cNvPr id="24" name="object 17">
            <a:extLst>
              <a:ext uri="{FF2B5EF4-FFF2-40B4-BE49-F238E27FC236}">
                <a16:creationId xmlns:a16="http://schemas.microsoft.com/office/drawing/2014/main" id="{102B9628-B555-3A4C-AECB-4D75547DA151}"/>
              </a:ext>
            </a:extLst>
          </p:cNvPr>
          <p:cNvPicPr/>
          <p:nvPr/>
        </p:nvPicPr>
        <p:blipFill>
          <a:blip r:embed="rId3" cstate="print"/>
          <a:stretch>
            <a:fillRect/>
          </a:stretch>
        </p:blipFill>
        <p:spPr>
          <a:xfrm>
            <a:off x="10061829" y="2188884"/>
            <a:ext cx="1850516" cy="805814"/>
          </a:xfrm>
          <a:prstGeom prst="rect">
            <a:avLst/>
          </a:prstGeom>
          <a:effectLst>
            <a:softEdge rad="25400"/>
          </a:effectLst>
        </p:spPr>
      </p:pic>
      <p:pic>
        <p:nvPicPr>
          <p:cNvPr id="25" name="object 18">
            <a:extLst>
              <a:ext uri="{FF2B5EF4-FFF2-40B4-BE49-F238E27FC236}">
                <a16:creationId xmlns:a16="http://schemas.microsoft.com/office/drawing/2014/main" id="{EE32E47E-0E77-1CB2-D08E-CA99C42C1054}"/>
              </a:ext>
            </a:extLst>
          </p:cNvPr>
          <p:cNvPicPr/>
          <p:nvPr/>
        </p:nvPicPr>
        <p:blipFill>
          <a:blip r:embed="rId4" cstate="print"/>
          <a:stretch>
            <a:fillRect/>
          </a:stretch>
        </p:blipFill>
        <p:spPr>
          <a:xfrm>
            <a:off x="10058399" y="3053330"/>
            <a:ext cx="1853946" cy="864108"/>
          </a:xfrm>
          <a:prstGeom prst="rect">
            <a:avLst/>
          </a:prstGeom>
          <a:effectLst>
            <a:softEdge rad="25400"/>
          </a:effectLst>
        </p:spPr>
      </p:pic>
      <p:pic>
        <p:nvPicPr>
          <p:cNvPr id="26" name="object 16">
            <a:extLst>
              <a:ext uri="{FF2B5EF4-FFF2-40B4-BE49-F238E27FC236}">
                <a16:creationId xmlns:a16="http://schemas.microsoft.com/office/drawing/2014/main" id="{832BE255-E855-95A4-1436-B6B0B0BAF422}"/>
              </a:ext>
            </a:extLst>
          </p:cNvPr>
          <p:cNvPicPr/>
          <p:nvPr/>
        </p:nvPicPr>
        <p:blipFill>
          <a:blip r:embed="rId5" cstate="print"/>
          <a:stretch>
            <a:fillRect/>
          </a:stretch>
        </p:blipFill>
        <p:spPr>
          <a:xfrm>
            <a:off x="10058400" y="4029745"/>
            <a:ext cx="1853945" cy="1134504"/>
          </a:xfrm>
          <a:prstGeom prst="rect">
            <a:avLst/>
          </a:prstGeom>
          <a:effectLst>
            <a:softEdge rad="25400"/>
          </a:effectLst>
        </p:spPr>
      </p:pic>
      <p:sp>
        <p:nvSpPr>
          <p:cNvPr id="5" name="Text Placeholder 8">
            <a:extLst>
              <a:ext uri="{FF2B5EF4-FFF2-40B4-BE49-F238E27FC236}">
                <a16:creationId xmlns:a16="http://schemas.microsoft.com/office/drawing/2014/main" id="{8C77765E-503A-8BCA-8D4E-8740D63A606D}"/>
              </a:ext>
            </a:extLst>
          </p:cNvPr>
          <p:cNvSpPr>
            <a:spLocks noGrp="1"/>
          </p:cNvSpPr>
          <p:nvPr>
            <p:ph type="body" sz="quarter" idx="14"/>
          </p:nvPr>
        </p:nvSpPr>
        <p:spPr>
          <a:xfrm>
            <a:off x="481013" y="4800600"/>
            <a:ext cx="2700337" cy="276225"/>
          </a:xfrm>
        </p:spPr>
        <p:txBody>
          <a:bodyPr/>
          <a:lstStyle/>
          <a:p>
            <a:pPr algn="ctr"/>
            <a:r>
              <a:rPr lang="en-US" dirty="0"/>
              <a:t>In case of emergency dial 9-1-1</a:t>
            </a:r>
          </a:p>
          <a:p>
            <a:endParaRPr lang="en-US" dirty="0"/>
          </a:p>
        </p:txBody>
      </p:sp>
    </p:spTree>
    <p:extLst>
      <p:ext uri="{BB962C8B-B14F-4D97-AF65-F5344CB8AC3E}">
        <p14:creationId xmlns:p14="http://schemas.microsoft.com/office/powerpoint/2010/main" val="2728462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AEB2CEC-D7DF-FA94-4453-4049ADB29D60}"/>
              </a:ext>
            </a:extLst>
          </p:cNvPr>
          <p:cNvSpPr>
            <a:spLocks noGrp="1"/>
          </p:cNvSpPr>
          <p:nvPr>
            <p:ph type="subTitle" idx="1"/>
          </p:nvPr>
        </p:nvSpPr>
        <p:spPr/>
        <p:txBody>
          <a:bodyPr>
            <a:normAutofit fontScale="92500" lnSpcReduction="10000"/>
          </a:bodyPr>
          <a:lstStyle/>
          <a:p>
            <a:pPr algn="ctr"/>
            <a:r>
              <a:rPr lang="en-US" dirty="0"/>
              <a:t>The Villages Public Safety Department is committed to the safety of our community through the delivery of emergency services, fire prevention,  and education. We will safeguard life, property and the environment. </a:t>
            </a:r>
          </a:p>
          <a:p>
            <a:endParaRPr lang="en-US" dirty="0"/>
          </a:p>
        </p:txBody>
      </p:sp>
      <p:sp>
        <p:nvSpPr>
          <p:cNvPr id="4" name="Title 9">
            <a:extLst>
              <a:ext uri="{FF2B5EF4-FFF2-40B4-BE49-F238E27FC236}">
                <a16:creationId xmlns:a16="http://schemas.microsoft.com/office/drawing/2014/main" id="{ECC8906A-0376-DD78-8E15-C608A0E46D05}"/>
              </a:ext>
            </a:extLst>
          </p:cNvPr>
          <p:cNvSpPr>
            <a:spLocks noGrp="1"/>
          </p:cNvSpPr>
          <p:nvPr>
            <p:ph type="ctrTitle"/>
          </p:nvPr>
        </p:nvSpPr>
        <p:spPr>
          <a:xfrm>
            <a:off x="423275" y="1080923"/>
            <a:ext cx="2758075" cy="2555986"/>
          </a:xfrm>
        </p:spPr>
        <p:txBody>
          <a:bodyPr>
            <a:normAutofit/>
          </a:bodyPr>
          <a:lstStyle/>
          <a:p>
            <a:pPr algn="ctr"/>
            <a:r>
              <a:rPr lang="en-US" sz="3600" dirty="0"/>
              <a:t>FAQ: Percentile Response Reporting</a:t>
            </a:r>
          </a:p>
        </p:txBody>
      </p:sp>
      <p:sp>
        <p:nvSpPr>
          <p:cNvPr id="5" name="object 3">
            <a:extLst>
              <a:ext uri="{FF2B5EF4-FFF2-40B4-BE49-F238E27FC236}">
                <a16:creationId xmlns:a16="http://schemas.microsoft.com/office/drawing/2014/main" id="{AB107E4A-CF4C-F1AB-8F6E-4F79252DF88A}"/>
              </a:ext>
            </a:extLst>
          </p:cNvPr>
          <p:cNvSpPr txBox="1"/>
          <p:nvPr/>
        </p:nvSpPr>
        <p:spPr>
          <a:xfrm>
            <a:off x="3614736" y="1011513"/>
            <a:ext cx="8077200" cy="4441601"/>
          </a:xfrm>
          <a:prstGeom prst="rect">
            <a:avLst/>
          </a:prstGeom>
        </p:spPr>
        <p:txBody>
          <a:bodyPr vert="horz" wrap="square" lIns="0" tIns="9525" rIns="0" bIns="0" rtlCol="0">
            <a:spAutoFit/>
          </a:bodyPr>
          <a:lstStyle/>
          <a:p>
            <a:pPr marL="252889" indent="-215265">
              <a:spcBef>
                <a:spcPts val="75"/>
              </a:spcBef>
              <a:buFont typeface="Arial"/>
              <a:buChar char="•"/>
              <a:tabLst>
                <a:tab pos="252889" algn="l"/>
                <a:tab pos="253365" algn="l"/>
              </a:tabLst>
            </a:pPr>
            <a:r>
              <a:rPr lang="en-US" b="1" dirty="0">
                <a:latin typeface="IvyJournal" panose="020B0404020101010102"/>
                <a:cs typeface="Times New Roman"/>
              </a:rPr>
              <a:t>What</a:t>
            </a:r>
            <a:r>
              <a:rPr lang="en-US" b="1" spc="-11" dirty="0">
                <a:latin typeface="IvyJournal" panose="020B0404020101010102"/>
                <a:cs typeface="Times New Roman"/>
              </a:rPr>
              <a:t> </a:t>
            </a:r>
            <a:r>
              <a:rPr lang="en-US" b="1" spc="-4" dirty="0">
                <a:latin typeface="IvyJournal" panose="020B0404020101010102"/>
                <a:cs typeface="Times New Roman"/>
              </a:rPr>
              <a:t>is</a:t>
            </a:r>
            <a:r>
              <a:rPr lang="en-US" b="1" spc="-23" dirty="0">
                <a:latin typeface="IvyJournal" panose="020B0404020101010102"/>
                <a:cs typeface="Times New Roman"/>
              </a:rPr>
              <a:t> </a:t>
            </a:r>
            <a:r>
              <a:rPr lang="en-US" b="1" dirty="0">
                <a:latin typeface="IvyJournal" panose="020B0404020101010102"/>
                <a:cs typeface="Times New Roman"/>
              </a:rPr>
              <a:t>a</a:t>
            </a:r>
            <a:r>
              <a:rPr lang="en-US" b="1" spc="-11" dirty="0">
                <a:latin typeface="IvyJournal" panose="020B0404020101010102"/>
                <a:cs typeface="Times New Roman"/>
              </a:rPr>
              <a:t> </a:t>
            </a:r>
            <a:r>
              <a:rPr lang="en-US" b="1" spc="-4" dirty="0">
                <a:latin typeface="IvyJournal" panose="020B0404020101010102"/>
                <a:cs typeface="Times New Roman"/>
              </a:rPr>
              <a:t>percentile?</a:t>
            </a:r>
            <a:endParaRPr lang="en-US" dirty="0">
              <a:latin typeface="IvyJournal" panose="020B0404020101010102"/>
              <a:cs typeface="Times New Roman"/>
            </a:endParaRPr>
          </a:p>
          <a:p>
            <a:pPr marL="380524" lvl="1">
              <a:tabLst>
                <a:tab pos="595789" algn="l"/>
                <a:tab pos="596265" algn="l"/>
              </a:tabLst>
            </a:pPr>
            <a:r>
              <a:rPr lang="en-US" spc="-4" dirty="0">
                <a:latin typeface="IvyJournal" panose="020B0404020101010102"/>
                <a:cs typeface="Times New Roman"/>
              </a:rPr>
              <a:t>A</a:t>
            </a:r>
            <a:r>
              <a:rPr lang="en-US" spc="-75" dirty="0">
                <a:latin typeface="IvyJournal" panose="020B0404020101010102"/>
                <a:cs typeface="Times New Roman"/>
              </a:rPr>
              <a:t> </a:t>
            </a:r>
            <a:r>
              <a:rPr lang="en-US" dirty="0">
                <a:latin typeface="IvyJournal" panose="020B0404020101010102"/>
                <a:cs typeface="Times New Roman"/>
              </a:rPr>
              <a:t>percentile</a:t>
            </a:r>
            <a:r>
              <a:rPr lang="en-US" spc="-15" dirty="0">
                <a:latin typeface="IvyJournal" panose="020B0404020101010102"/>
                <a:cs typeface="Times New Roman"/>
              </a:rPr>
              <a:t> </a:t>
            </a:r>
            <a:r>
              <a:rPr lang="en-US" spc="-4" dirty="0">
                <a:latin typeface="IvyJournal" panose="020B0404020101010102"/>
                <a:cs typeface="Times New Roman"/>
              </a:rPr>
              <a:t>is</a:t>
            </a:r>
            <a:r>
              <a:rPr lang="en-US" spc="-8" dirty="0">
                <a:latin typeface="IvyJournal" panose="020B0404020101010102"/>
                <a:cs typeface="Times New Roman"/>
              </a:rPr>
              <a:t> </a:t>
            </a:r>
            <a:r>
              <a:rPr lang="en-US" dirty="0">
                <a:latin typeface="IvyJournal" panose="020B0404020101010102"/>
                <a:cs typeface="Times New Roman"/>
              </a:rPr>
              <a:t>a</a:t>
            </a:r>
            <a:r>
              <a:rPr lang="en-US" spc="4" dirty="0">
                <a:latin typeface="IvyJournal" panose="020B0404020101010102"/>
                <a:cs typeface="Times New Roman"/>
              </a:rPr>
              <a:t> </a:t>
            </a:r>
            <a:r>
              <a:rPr lang="en-US" spc="-4" dirty="0">
                <a:latin typeface="IvyJournal" panose="020B0404020101010102"/>
                <a:cs typeface="Times New Roman"/>
              </a:rPr>
              <a:t>measure</a:t>
            </a:r>
            <a:r>
              <a:rPr lang="en-US" spc="8" dirty="0">
                <a:latin typeface="IvyJournal" panose="020B0404020101010102"/>
                <a:cs typeface="Times New Roman"/>
              </a:rPr>
              <a:t> </a:t>
            </a:r>
            <a:r>
              <a:rPr lang="en-US" dirty="0">
                <a:latin typeface="IvyJournal" panose="020B0404020101010102"/>
                <a:cs typeface="Times New Roman"/>
              </a:rPr>
              <a:t>in statistics.</a:t>
            </a:r>
            <a:r>
              <a:rPr lang="en-US" spc="-11" dirty="0">
                <a:latin typeface="IvyJournal" panose="020B0404020101010102"/>
                <a:cs typeface="Times New Roman"/>
              </a:rPr>
              <a:t> </a:t>
            </a:r>
            <a:r>
              <a:rPr lang="en-US" dirty="0">
                <a:latin typeface="IvyJournal" panose="020B0404020101010102"/>
                <a:cs typeface="Times New Roman"/>
              </a:rPr>
              <a:t>It</a:t>
            </a:r>
            <a:r>
              <a:rPr lang="en-US" spc="4" dirty="0">
                <a:latin typeface="IvyJournal" panose="020B0404020101010102"/>
                <a:cs typeface="Times New Roman"/>
              </a:rPr>
              <a:t> </a:t>
            </a:r>
            <a:r>
              <a:rPr lang="en-US" spc="-4" dirty="0">
                <a:latin typeface="IvyJournal" panose="020B0404020101010102"/>
                <a:cs typeface="Times New Roman"/>
              </a:rPr>
              <a:t>shows </a:t>
            </a:r>
            <a:r>
              <a:rPr lang="en-US" dirty="0">
                <a:latin typeface="IvyJournal" panose="020B0404020101010102"/>
                <a:cs typeface="Times New Roman"/>
              </a:rPr>
              <a:t>the</a:t>
            </a:r>
            <a:r>
              <a:rPr lang="en-US" spc="4" dirty="0">
                <a:latin typeface="IvyJournal" panose="020B0404020101010102"/>
                <a:cs typeface="Times New Roman"/>
              </a:rPr>
              <a:t> </a:t>
            </a:r>
            <a:r>
              <a:rPr lang="en-US" dirty="0">
                <a:latin typeface="IvyJournal" panose="020B0404020101010102"/>
                <a:cs typeface="Times New Roman"/>
              </a:rPr>
              <a:t>value</a:t>
            </a:r>
            <a:r>
              <a:rPr lang="en-US" spc="4" dirty="0">
                <a:latin typeface="IvyJournal" panose="020B0404020101010102"/>
                <a:cs typeface="Times New Roman"/>
              </a:rPr>
              <a:t> </a:t>
            </a:r>
            <a:r>
              <a:rPr lang="en-US" dirty="0">
                <a:latin typeface="IvyJournal" panose="020B0404020101010102"/>
                <a:cs typeface="Times New Roman"/>
              </a:rPr>
              <a:t>below</a:t>
            </a:r>
            <a:r>
              <a:rPr lang="en-US" spc="-8" dirty="0">
                <a:latin typeface="IvyJournal" panose="020B0404020101010102"/>
                <a:cs typeface="Times New Roman"/>
              </a:rPr>
              <a:t> </a:t>
            </a:r>
            <a:r>
              <a:rPr lang="en-US" dirty="0">
                <a:latin typeface="IvyJournal" panose="020B0404020101010102"/>
                <a:cs typeface="Times New Roman"/>
              </a:rPr>
              <a:t>which</a:t>
            </a:r>
            <a:r>
              <a:rPr lang="en-US" spc="4" dirty="0">
                <a:latin typeface="IvyJournal" panose="020B0404020101010102"/>
                <a:cs typeface="Times New Roman"/>
              </a:rPr>
              <a:t> </a:t>
            </a:r>
            <a:r>
              <a:rPr lang="en-US" dirty="0">
                <a:latin typeface="IvyJournal" panose="020B0404020101010102"/>
                <a:cs typeface="Times New Roman"/>
              </a:rPr>
              <a:t>a</a:t>
            </a:r>
            <a:r>
              <a:rPr lang="en-US" spc="4" dirty="0">
                <a:latin typeface="IvyJournal" panose="020B0404020101010102"/>
                <a:cs typeface="Times New Roman"/>
              </a:rPr>
              <a:t> </a:t>
            </a:r>
            <a:r>
              <a:rPr lang="en-US" dirty="0">
                <a:latin typeface="IvyJournal" panose="020B0404020101010102"/>
                <a:cs typeface="Times New Roman"/>
              </a:rPr>
              <a:t>given</a:t>
            </a:r>
            <a:r>
              <a:rPr lang="en-US" spc="-8" dirty="0">
                <a:latin typeface="IvyJournal" panose="020B0404020101010102"/>
                <a:cs typeface="Times New Roman"/>
              </a:rPr>
              <a:t> </a:t>
            </a:r>
            <a:r>
              <a:rPr lang="en-US" dirty="0">
                <a:latin typeface="IvyJournal" panose="020B0404020101010102"/>
                <a:cs typeface="Times New Roman"/>
              </a:rPr>
              <a:t>percentage</a:t>
            </a:r>
            <a:r>
              <a:rPr lang="en-US" spc="-8" dirty="0">
                <a:latin typeface="IvyJournal" panose="020B0404020101010102"/>
                <a:cs typeface="Times New Roman"/>
              </a:rPr>
              <a:t> </a:t>
            </a:r>
            <a:r>
              <a:rPr lang="en-US" dirty="0">
                <a:latin typeface="IvyJournal" panose="020B0404020101010102"/>
                <a:cs typeface="Times New Roman"/>
              </a:rPr>
              <a:t>of</a:t>
            </a:r>
            <a:r>
              <a:rPr lang="en-US" spc="4" dirty="0">
                <a:latin typeface="IvyJournal" panose="020B0404020101010102"/>
                <a:cs typeface="Times New Roman"/>
              </a:rPr>
              <a:t> </a:t>
            </a:r>
            <a:r>
              <a:rPr lang="en-US" spc="-4" dirty="0">
                <a:latin typeface="IvyJournal" panose="020B0404020101010102"/>
                <a:cs typeface="Times New Roman"/>
              </a:rPr>
              <a:t>observations</a:t>
            </a:r>
            <a:r>
              <a:rPr lang="en-US" spc="-11" dirty="0">
                <a:latin typeface="IvyJournal" panose="020B0404020101010102"/>
                <a:cs typeface="Times New Roman"/>
              </a:rPr>
              <a:t> </a:t>
            </a:r>
            <a:r>
              <a:rPr lang="en-US" dirty="0">
                <a:latin typeface="IvyJournal" panose="020B0404020101010102"/>
                <a:cs typeface="Times New Roman"/>
              </a:rPr>
              <a:t>falls.</a:t>
            </a:r>
            <a:r>
              <a:rPr lang="en-US" spc="-8" dirty="0">
                <a:latin typeface="IvyJournal" panose="020B0404020101010102"/>
                <a:cs typeface="Times New Roman"/>
              </a:rPr>
              <a:t>                      </a:t>
            </a:r>
            <a:endParaRPr lang="en-US" dirty="0">
              <a:latin typeface="IvyJournal" panose="020B0404020101010102"/>
              <a:cs typeface="Times New Roman"/>
            </a:endParaRPr>
          </a:p>
          <a:p>
            <a:pPr marL="881539" indent="-285750">
              <a:buFont typeface="Wingdings" panose="05000000000000000000" pitchFamily="2" charset="2"/>
              <a:buChar char="Ø"/>
            </a:pPr>
            <a:r>
              <a:rPr lang="en-US" spc="-4" dirty="0">
                <a:latin typeface="IvyJournal" panose="020B0404020101010102"/>
                <a:cs typeface="Times New Roman"/>
              </a:rPr>
              <a:t>For example:</a:t>
            </a:r>
            <a:r>
              <a:rPr lang="en-US" spc="-11" dirty="0">
                <a:latin typeface="IvyJournal" panose="020B0404020101010102"/>
                <a:cs typeface="Times New Roman"/>
              </a:rPr>
              <a:t> </a:t>
            </a:r>
            <a:r>
              <a:rPr lang="en-US" dirty="0">
                <a:latin typeface="IvyJournal" panose="020B0404020101010102"/>
                <a:cs typeface="Times New Roman"/>
              </a:rPr>
              <a:t>the</a:t>
            </a:r>
            <a:r>
              <a:rPr lang="en-US" spc="-4" dirty="0">
                <a:latin typeface="IvyJournal" panose="020B0404020101010102"/>
                <a:cs typeface="Times New Roman"/>
              </a:rPr>
              <a:t> </a:t>
            </a:r>
            <a:r>
              <a:rPr lang="en-US" dirty="0">
                <a:latin typeface="IvyJournal" panose="020B0404020101010102"/>
                <a:cs typeface="Times New Roman"/>
              </a:rPr>
              <a:t>90th</a:t>
            </a:r>
            <a:r>
              <a:rPr lang="en-US" spc="-8" dirty="0">
                <a:latin typeface="IvyJournal" panose="020B0404020101010102"/>
                <a:cs typeface="Times New Roman"/>
              </a:rPr>
              <a:t> </a:t>
            </a:r>
            <a:r>
              <a:rPr lang="en-US" dirty="0">
                <a:latin typeface="IvyJournal" panose="020B0404020101010102"/>
                <a:cs typeface="Times New Roman"/>
              </a:rPr>
              <a:t>percentile</a:t>
            </a:r>
            <a:r>
              <a:rPr lang="en-US" spc="-11" dirty="0">
                <a:latin typeface="IvyJournal" panose="020B0404020101010102"/>
                <a:cs typeface="Times New Roman"/>
              </a:rPr>
              <a:t> </a:t>
            </a:r>
            <a:r>
              <a:rPr lang="en-US" dirty="0">
                <a:latin typeface="IvyJournal" panose="020B0404020101010102"/>
                <a:cs typeface="Times New Roman"/>
              </a:rPr>
              <a:t>is</a:t>
            </a:r>
            <a:r>
              <a:rPr lang="en-US" spc="-4" dirty="0">
                <a:latin typeface="IvyJournal" panose="020B0404020101010102"/>
                <a:cs typeface="Times New Roman"/>
              </a:rPr>
              <a:t> </a:t>
            </a:r>
            <a:r>
              <a:rPr lang="en-US" dirty="0">
                <a:latin typeface="IvyJournal" panose="020B0404020101010102"/>
                <a:cs typeface="Times New Roman"/>
              </a:rPr>
              <a:t>the</a:t>
            </a:r>
            <a:r>
              <a:rPr lang="en-US" spc="-4" dirty="0">
                <a:latin typeface="IvyJournal" panose="020B0404020101010102"/>
                <a:cs typeface="Times New Roman"/>
              </a:rPr>
              <a:t> </a:t>
            </a:r>
            <a:r>
              <a:rPr lang="en-US" dirty="0">
                <a:latin typeface="IvyJournal" panose="020B0404020101010102"/>
                <a:cs typeface="Times New Roman"/>
              </a:rPr>
              <a:t>value</a:t>
            </a:r>
            <a:r>
              <a:rPr lang="en-US" spc="-15" dirty="0">
                <a:latin typeface="IvyJournal" panose="020B0404020101010102"/>
                <a:cs typeface="Times New Roman"/>
              </a:rPr>
              <a:t> </a:t>
            </a:r>
            <a:r>
              <a:rPr lang="en-US" dirty="0">
                <a:latin typeface="IvyJournal" panose="020B0404020101010102"/>
                <a:cs typeface="Times New Roman"/>
              </a:rPr>
              <a:t>below</a:t>
            </a:r>
            <a:r>
              <a:rPr lang="en-US" spc="-8" dirty="0">
                <a:latin typeface="IvyJournal" panose="020B0404020101010102"/>
                <a:cs typeface="Times New Roman"/>
              </a:rPr>
              <a:t> </a:t>
            </a:r>
            <a:r>
              <a:rPr lang="en-US" dirty="0">
                <a:latin typeface="IvyJournal" panose="020B0404020101010102"/>
                <a:cs typeface="Times New Roman"/>
              </a:rPr>
              <a:t>which</a:t>
            </a:r>
            <a:r>
              <a:rPr lang="en-US" spc="-4" dirty="0">
                <a:latin typeface="IvyJournal" panose="020B0404020101010102"/>
                <a:cs typeface="Times New Roman"/>
              </a:rPr>
              <a:t> </a:t>
            </a:r>
            <a:r>
              <a:rPr lang="en-US" dirty="0">
                <a:latin typeface="IvyJournal" panose="020B0404020101010102"/>
                <a:cs typeface="Times New Roman"/>
              </a:rPr>
              <a:t>90%</a:t>
            </a:r>
            <a:r>
              <a:rPr lang="en-US" spc="-11" dirty="0">
                <a:latin typeface="IvyJournal" panose="020B0404020101010102"/>
                <a:cs typeface="Times New Roman"/>
              </a:rPr>
              <a:t> </a:t>
            </a:r>
            <a:r>
              <a:rPr lang="en-US" dirty="0">
                <a:latin typeface="IvyJournal" panose="020B0404020101010102"/>
                <a:cs typeface="Times New Roman"/>
              </a:rPr>
              <a:t>of the observations</a:t>
            </a:r>
            <a:r>
              <a:rPr lang="en-US" spc="-19" dirty="0">
                <a:latin typeface="IvyJournal" panose="020B0404020101010102"/>
                <a:cs typeface="Times New Roman"/>
              </a:rPr>
              <a:t> </a:t>
            </a:r>
            <a:r>
              <a:rPr lang="en-US" spc="-4" dirty="0">
                <a:latin typeface="IvyJournal" panose="020B0404020101010102"/>
                <a:cs typeface="Times New Roman"/>
              </a:rPr>
              <a:t>may</a:t>
            </a:r>
            <a:r>
              <a:rPr lang="en-US" spc="8" dirty="0">
                <a:latin typeface="IvyJournal" panose="020B0404020101010102"/>
                <a:cs typeface="Times New Roman"/>
              </a:rPr>
              <a:t> </a:t>
            </a:r>
            <a:r>
              <a:rPr lang="en-US" dirty="0">
                <a:latin typeface="IvyJournal" panose="020B0404020101010102"/>
                <a:cs typeface="Times New Roman"/>
              </a:rPr>
              <a:t>be </a:t>
            </a:r>
            <a:r>
              <a:rPr lang="en-US" spc="-4" dirty="0">
                <a:latin typeface="IvyJournal" panose="020B0404020101010102"/>
                <a:cs typeface="Times New Roman"/>
              </a:rPr>
              <a:t>found.</a:t>
            </a:r>
            <a:endParaRPr lang="en-US" dirty="0">
              <a:latin typeface="IvyJournal" panose="020B0404020101010102"/>
              <a:cs typeface="Times New Roman"/>
            </a:endParaRPr>
          </a:p>
          <a:p>
            <a:pPr>
              <a:spcBef>
                <a:spcPts val="26"/>
              </a:spcBef>
            </a:pPr>
            <a:endParaRPr lang="en-US" dirty="0">
              <a:latin typeface="IvyJournal" panose="020B0404020101010102"/>
              <a:cs typeface="Times New Roman"/>
            </a:endParaRPr>
          </a:p>
          <a:p>
            <a:pPr marL="252889" indent="-215265" algn="just">
              <a:buFont typeface="Arial"/>
              <a:buChar char="•"/>
              <a:tabLst>
                <a:tab pos="253365" algn="l"/>
              </a:tabLst>
            </a:pPr>
            <a:r>
              <a:rPr lang="en-US" b="1" dirty="0">
                <a:latin typeface="IvyJournal" panose="020B0404020101010102"/>
                <a:cs typeface="Times New Roman"/>
              </a:rPr>
              <a:t>Why </a:t>
            </a:r>
            <a:r>
              <a:rPr lang="en-US" b="1" spc="-11" dirty="0">
                <a:latin typeface="IvyJournal" panose="020B0404020101010102"/>
                <a:cs typeface="Times New Roman"/>
              </a:rPr>
              <a:t>are</a:t>
            </a:r>
            <a:r>
              <a:rPr lang="en-US" b="1" dirty="0">
                <a:latin typeface="IvyJournal" panose="020B0404020101010102"/>
                <a:cs typeface="Times New Roman"/>
              </a:rPr>
              <a:t> </a:t>
            </a:r>
            <a:r>
              <a:rPr lang="en-US" b="1" spc="4" dirty="0">
                <a:latin typeface="IvyJournal" panose="020B0404020101010102"/>
                <a:cs typeface="Times New Roman"/>
              </a:rPr>
              <a:t>we</a:t>
            </a:r>
            <a:r>
              <a:rPr lang="en-US" b="1" spc="-19" dirty="0">
                <a:latin typeface="IvyJournal" panose="020B0404020101010102"/>
                <a:cs typeface="Times New Roman"/>
              </a:rPr>
              <a:t> </a:t>
            </a:r>
            <a:r>
              <a:rPr lang="en-US" b="1" spc="-4" dirty="0">
                <a:latin typeface="IvyJournal" panose="020B0404020101010102"/>
                <a:cs typeface="Times New Roman"/>
              </a:rPr>
              <a:t>analyzing</a:t>
            </a:r>
            <a:r>
              <a:rPr lang="en-US" b="1" spc="8" dirty="0">
                <a:latin typeface="IvyJournal" panose="020B0404020101010102"/>
                <a:cs typeface="Times New Roman"/>
              </a:rPr>
              <a:t> </a:t>
            </a:r>
            <a:r>
              <a:rPr lang="en-US" b="1" spc="-8" dirty="0">
                <a:latin typeface="IvyJournal" panose="020B0404020101010102"/>
                <a:cs typeface="Times New Roman"/>
              </a:rPr>
              <a:t>response</a:t>
            </a:r>
            <a:r>
              <a:rPr lang="en-US" b="1" spc="4" dirty="0">
                <a:latin typeface="IvyJournal" panose="020B0404020101010102"/>
                <a:cs typeface="Times New Roman"/>
              </a:rPr>
              <a:t> </a:t>
            </a:r>
            <a:r>
              <a:rPr lang="en-US" b="1" dirty="0">
                <a:latin typeface="IvyJournal" panose="020B0404020101010102"/>
                <a:cs typeface="Times New Roman"/>
              </a:rPr>
              <a:t>times</a:t>
            </a:r>
            <a:r>
              <a:rPr lang="en-US" b="1" spc="-8" dirty="0">
                <a:latin typeface="IvyJournal" panose="020B0404020101010102"/>
                <a:cs typeface="Times New Roman"/>
              </a:rPr>
              <a:t> </a:t>
            </a:r>
            <a:r>
              <a:rPr lang="en-US" b="1" spc="-4" dirty="0">
                <a:latin typeface="IvyJournal" panose="020B0404020101010102"/>
                <a:cs typeface="Times New Roman"/>
              </a:rPr>
              <a:t>this</a:t>
            </a:r>
            <a:r>
              <a:rPr lang="en-US" b="1" dirty="0">
                <a:latin typeface="IvyJournal" panose="020B0404020101010102"/>
                <a:cs typeface="Times New Roman"/>
              </a:rPr>
              <a:t> </a:t>
            </a:r>
            <a:r>
              <a:rPr lang="en-US" b="1" spc="4" dirty="0">
                <a:latin typeface="IvyJournal" panose="020B0404020101010102"/>
                <a:cs typeface="Times New Roman"/>
              </a:rPr>
              <a:t>way?</a:t>
            </a:r>
            <a:endParaRPr lang="en-US" dirty="0">
              <a:latin typeface="IvyJournal" panose="020B0404020101010102"/>
              <a:cs typeface="Times New Roman"/>
            </a:endParaRPr>
          </a:p>
          <a:p>
            <a:pPr marL="380524" marR="13335" lvl="1" algn="just">
              <a:tabLst>
                <a:tab pos="596265" algn="l"/>
              </a:tabLst>
            </a:pPr>
            <a:r>
              <a:rPr lang="en-US" dirty="0">
                <a:latin typeface="IvyJournal" panose="020B0404020101010102"/>
                <a:cs typeface="Times New Roman"/>
              </a:rPr>
              <a:t>Analyzing data at a percentile level provides a </a:t>
            </a:r>
            <a:r>
              <a:rPr lang="en-US" spc="-4" dirty="0">
                <a:latin typeface="IvyJournal" panose="020B0404020101010102"/>
                <a:cs typeface="Times New Roman"/>
              </a:rPr>
              <a:t>more </a:t>
            </a:r>
            <a:r>
              <a:rPr lang="en-US" dirty="0">
                <a:latin typeface="IvyJournal" panose="020B0404020101010102"/>
                <a:cs typeface="Times New Roman"/>
              </a:rPr>
              <a:t>in-depth </a:t>
            </a:r>
            <a:r>
              <a:rPr lang="en-US" spc="-4" dirty="0">
                <a:latin typeface="IvyJournal" panose="020B0404020101010102"/>
                <a:cs typeface="Times New Roman"/>
              </a:rPr>
              <a:t>way </a:t>
            </a:r>
            <a:r>
              <a:rPr lang="en-US" dirty="0">
                <a:latin typeface="IvyJournal" panose="020B0404020101010102"/>
                <a:cs typeface="Times New Roman"/>
              </a:rPr>
              <a:t>of looking at the data.   </a:t>
            </a:r>
            <a:r>
              <a:rPr lang="en-US" spc="-60" dirty="0">
                <a:latin typeface="IvyJournal" panose="020B0404020101010102"/>
                <a:cs typeface="Times New Roman"/>
              </a:rPr>
              <a:t>We </a:t>
            </a:r>
            <a:r>
              <a:rPr lang="en-US" dirty="0">
                <a:latin typeface="IvyJournal" panose="020B0404020101010102"/>
                <a:cs typeface="Times New Roman"/>
              </a:rPr>
              <a:t>analyze the data at the 90th </a:t>
            </a:r>
            <a:r>
              <a:rPr lang="en-US" spc="-330" dirty="0">
                <a:latin typeface="IvyJournal" panose="020B0404020101010102"/>
                <a:cs typeface="Times New Roman"/>
              </a:rPr>
              <a:t> </a:t>
            </a:r>
            <a:r>
              <a:rPr lang="en-US" dirty="0">
                <a:latin typeface="IvyJournal" panose="020B0404020101010102"/>
                <a:cs typeface="Times New Roman"/>
              </a:rPr>
              <a:t>percentile,</a:t>
            </a:r>
            <a:r>
              <a:rPr lang="en-US" spc="-26" dirty="0">
                <a:latin typeface="IvyJournal" panose="020B0404020101010102"/>
                <a:cs typeface="Times New Roman"/>
              </a:rPr>
              <a:t> </a:t>
            </a:r>
            <a:r>
              <a:rPr lang="en-US" spc="-4" dirty="0">
                <a:latin typeface="IvyJournal" panose="020B0404020101010102"/>
                <a:cs typeface="Times New Roman"/>
              </a:rPr>
              <a:t>as</a:t>
            </a:r>
            <a:r>
              <a:rPr lang="en-US" spc="-8" dirty="0">
                <a:latin typeface="IvyJournal" panose="020B0404020101010102"/>
                <a:cs typeface="Times New Roman"/>
              </a:rPr>
              <a:t> </a:t>
            </a:r>
            <a:r>
              <a:rPr lang="en-US" dirty="0">
                <a:latin typeface="IvyJournal" panose="020B0404020101010102"/>
                <a:cs typeface="Times New Roman"/>
              </a:rPr>
              <a:t>required</a:t>
            </a:r>
            <a:r>
              <a:rPr lang="en-US" spc="-8" dirty="0">
                <a:latin typeface="IvyJournal" panose="020B0404020101010102"/>
                <a:cs typeface="Times New Roman"/>
              </a:rPr>
              <a:t> </a:t>
            </a:r>
            <a:r>
              <a:rPr lang="en-US" dirty="0">
                <a:latin typeface="IvyJournal" panose="020B0404020101010102"/>
                <a:cs typeface="Times New Roman"/>
              </a:rPr>
              <a:t>for accreditation</a:t>
            </a:r>
            <a:r>
              <a:rPr lang="en-US" spc="-23" dirty="0">
                <a:latin typeface="IvyJournal" panose="020B0404020101010102"/>
                <a:cs typeface="Times New Roman"/>
              </a:rPr>
              <a:t> </a:t>
            </a:r>
            <a:r>
              <a:rPr lang="en-US" dirty="0">
                <a:latin typeface="IvyJournal" panose="020B0404020101010102"/>
                <a:cs typeface="Times New Roman"/>
              </a:rPr>
              <a:t>purposes.   Looking at the 90th percentile</a:t>
            </a:r>
            <a:r>
              <a:rPr lang="en-US" spc="-19" dirty="0">
                <a:latin typeface="IvyJournal" panose="020B0404020101010102"/>
                <a:cs typeface="Times New Roman"/>
              </a:rPr>
              <a:t> </a:t>
            </a:r>
            <a:r>
              <a:rPr lang="en-US" spc="-4" dirty="0">
                <a:latin typeface="IvyJournal" panose="020B0404020101010102"/>
                <a:cs typeface="Times New Roman"/>
              </a:rPr>
              <a:t>shows</a:t>
            </a:r>
            <a:r>
              <a:rPr lang="en-US" dirty="0">
                <a:latin typeface="IvyJournal" panose="020B0404020101010102"/>
                <a:cs typeface="Times New Roman"/>
              </a:rPr>
              <a:t> </a:t>
            </a:r>
            <a:r>
              <a:rPr lang="en-US" spc="-4" dirty="0">
                <a:latin typeface="IvyJournal" panose="020B0404020101010102"/>
                <a:cs typeface="Times New Roman"/>
              </a:rPr>
              <a:t>us</a:t>
            </a:r>
            <a:r>
              <a:rPr lang="en-US" dirty="0">
                <a:latin typeface="IvyJournal" panose="020B0404020101010102"/>
                <a:cs typeface="Times New Roman"/>
              </a:rPr>
              <a:t> how</a:t>
            </a:r>
            <a:r>
              <a:rPr lang="en-US" spc="-4" dirty="0">
                <a:latin typeface="IvyJournal" panose="020B0404020101010102"/>
                <a:cs typeface="Times New Roman"/>
              </a:rPr>
              <a:t> </a:t>
            </a:r>
            <a:r>
              <a:rPr lang="en-US" dirty="0">
                <a:latin typeface="IvyJournal" panose="020B0404020101010102"/>
                <a:cs typeface="Times New Roman"/>
              </a:rPr>
              <a:t>well </a:t>
            </a:r>
            <a:r>
              <a:rPr lang="en-US" spc="-4" dirty="0">
                <a:latin typeface="IvyJournal" panose="020B0404020101010102"/>
                <a:cs typeface="Times New Roman"/>
              </a:rPr>
              <a:t>we</a:t>
            </a:r>
            <a:r>
              <a:rPr lang="en-US" dirty="0">
                <a:latin typeface="IvyJournal" panose="020B0404020101010102"/>
                <a:cs typeface="Times New Roman"/>
              </a:rPr>
              <a:t> perform</a:t>
            </a:r>
            <a:r>
              <a:rPr lang="en-US" spc="-4" dirty="0">
                <a:latin typeface="IvyJournal" panose="020B0404020101010102"/>
                <a:cs typeface="Times New Roman"/>
              </a:rPr>
              <a:t> </a:t>
            </a:r>
            <a:r>
              <a:rPr lang="en-US" dirty="0">
                <a:latin typeface="IvyJournal" panose="020B0404020101010102"/>
                <a:cs typeface="Times New Roman"/>
              </a:rPr>
              <a:t>90%</a:t>
            </a:r>
            <a:r>
              <a:rPr lang="en-US" spc="4" dirty="0">
                <a:latin typeface="IvyJournal" panose="020B0404020101010102"/>
                <a:cs typeface="Times New Roman"/>
              </a:rPr>
              <a:t> </a:t>
            </a:r>
            <a:r>
              <a:rPr lang="en-US" dirty="0">
                <a:latin typeface="IvyJournal" panose="020B0404020101010102"/>
                <a:cs typeface="Times New Roman"/>
              </a:rPr>
              <a:t>of </a:t>
            </a:r>
            <a:r>
              <a:rPr lang="en-US" spc="-326" dirty="0">
                <a:latin typeface="IvyJournal" panose="020B0404020101010102"/>
                <a:cs typeface="Times New Roman"/>
              </a:rPr>
              <a:t> </a:t>
            </a:r>
            <a:r>
              <a:rPr lang="en-US" dirty="0">
                <a:latin typeface="IvyJournal" panose="020B0404020101010102"/>
                <a:cs typeface="Times New Roman"/>
              </a:rPr>
              <a:t>the</a:t>
            </a:r>
            <a:r>
              <a:rPr lang="en-US" spc="-4" dirty="0">
                <a:latin typeface="IvyJournal" panose="020B0404020101010102"/>
                <a:cs typeface="Times New Roman"/>
              </a:rPr>
              <a:t> time.</a:t>
            </a:r>
            <a:endParaRPr lang="en-US" dirty="0">
              <a:latin typeface="IvyJournal" panose="020B0404020101010102"/>
              <a:cs typeface="Times New Roman"/>
            </a:endParaRPr>
          </a:p>
          <a:p>
            <a:pPr lvl="1">
              <a:spcBef>
                <a:spcPts val="26"/>
              </a:spcBef>
              <a:buFont typeface="Arial"/>
              <a:buChar char="•"/>
            </a:pPr>
            <a:endParaRPr lang="en-US" dirty="0">
              <a:latin typeface="IvyJournal" panose="020B0404020101010102"/>
              <a:cs typeface="Times New Roman"/>
            </a:endParaRPr>
          </a:p>
          <a:p>
            <a:pPr marL="252889" indent="-215265">
              <a:buFont typeface="Arial"/>
              <a:buChar char="•"/>
              <a:tabLst>
                <a:tab pos="252889" algn="l"/>
                <a:tab pos="253365" algn="l"/>
              </a:tabLst>
            </a:pPr>
            <a:r>
              <a:rPr lang="en-US" b="1" dirty="0">
                <a:latin typeface="IvyJournal" panose="020B0404020101010102"/>
                <a:cs typeface="Times New Roman"/>
              </a:rPr>
              <a:t>What</a:t>
            </a:r>
            <a:r>
              <a:rPr lang="en-US" b="1" spc="4" dirty="0">
                <a:latin typeface="IvyJournal" panose="020B0404020101010102"/>
                <a:cs typeface="Times New Roman"/>
              </a:rPr>
              <a:t> </a:t>
            </a:r>
            <a:r>
              <a:rPr lang="en-US" b="1" spc="-4" dirty="0">
                <a:latin typeface="IvyJournal" panose="020B0404020101010102"/>
                <a:cs typeface="Times New Roman"/>
              </a:rPr>
              <a:t>is</a:t>
            </a:r>
            <a:r>
              <a:rPr lang="en-US" b="1" spc="-8" dirty="0">
                <a:latin typeface="IvyJournal" panose="020B0404020101010102"/>
                <a:cs typeface="Times New Roman"/>
              </a:rPr>
              <a:t> </a:t>
            </a:r>
            <a:r>
              <a:rPr lang="en-US" b="1" spc="-4" dirty="0">
                <a:latin typeface="IvyJournal" panose="020B0404020101010102"/>
                <a:cs typeface="Times New Roman"/>
              </a:rPr>
              <a:t>the</a:t>
            </a:r>
            <a:r>
              <a:rPr lang="en-US" b="1" spc="8" dirty="0">
                <a:latin typeface="IvyJournal" panose="020B0404020101010102"/>
                <a:cs typeface="Times New Roman"/>
              </a:rPr>
              <a:t> </a:t>
            </a:r>
            <a:r>
              <a:rPr lang="en-US" b="1" spc="-4" dirty="0">
                <a:latin typeface="IvyJournal" panose="020B0404020101010102"/>
                <a:cs typeface="Times New Roman"/>
              </a:rPr>
              <a:t>difference </a:t>
            </a:r>
            <a:r>
              <a:rPr lang="en-US" b="1" dirty="0">
                <a:latin typeface="IvyJournal" panose="020B0404020101010102"/>
                <a:cs typeface="Times New Roman"/>
              </a:rPr>
              <a:t>between</a:t>
            </a:r>
            <a:r>
              <a:rPr lang="en-US" b="1" spc="-15" dirty="0">
                <a:latin typeface="IvyJournal" panose="020B0404020101010102"/>
                <a:cs typeface="Times New Roman"/>
              </a:rPr>
              <a:t> </a:t>
            </a:r>
            <a:r>
              <a:rPr lang="en-US" b="1" spc="-4" dirty="0">
                <a:latin typeface="IvyJournal" panose="020B0404020101010102"/>
                <a:cs typeface="Times New Roman"/>
              </a:rPr>
              <a:t>an</a:t>
            </a:r>
            <a:r>
              <a:rPr lang="en-US" b="1" spc="4" dirty="0">
                <a:latin typeface="IvyJournal" panose="020B0404020101010102"/>
                <a:cs typeface="Times New Roman"/>
              </a:rPr>
              <a:t> </a:t>
            </a:r>
            <a:r>
              <a:rPr lang="en-US" b="1" dirty="0">
                <a:latin typeface="IvyJournal" panose="020B0404020101010102"/>
                <a:cs typeface="Times New Roman"/>
              </a:rPr>
              <a:t>average</a:t>
            </a:r>
            <a:r>
              <a:rPr lang="en-US" b="1" spc="-4" dirty="0">
                <a:latin typeface="IvyJournal" panose="020B0404020101010102"/>
                <a:cs typeface="Times New Roman"/>
              </a:rPr>
              <a:t> </a:t>
            </a:r>
            <a:r>
              <a:rPr lang="en-US" b="1" spc="-8" dirty="0">
                <a:latin typeface="IvyJournal" panose="020B0404020101010102"/>
                <a:cs typeface="Times New Roman"/>
              </a:rPr>
              <a:t>response</a:t>
            </a:r>
            <a:r>
              <a:rPr lang="en-US" b="1" spc="8" dirty="0">
                <a:latin typeface="IvyJournal" panose="020B0404020101010102"/>
                <a:cs typeface="Times New Roman"/>
              </a:rPr>
              <a:t> </a:t>
            </a:r>
            <a:r>
              <a:rPr lang="en-US" b="1" dirty="0">
                <a:latin typeface="IvyJournal" panose="020B0404020101010102"/>
                <a:cs typeface="Times New Roman"/>
              </a:rPr>
              <a:t>time</a:t>
            </a:r>
            <a:r>
              <a:rPr lang="en-US" b="1" spc="4" dirty="0">
                <a:latin typeface="IvyJournal" panose="020B0404020101010102"/>
                <a:cs typeface="Times New Roman"/>
              </a:rPr>
              <a:t> </a:t>
            </a:r>
            <a:r>
              <a:rPr lang="en-US" b="1" spc="-4" dirty="0">
                <a:latin typeface="IvyJournal" panose="020B0404020101010102"/>
                <a:cs typeface="Times New Roman"/>
              </a:rPr>
              <a:t>and the</a:t>
            </a:r>
            <a:r>
              <a:rPr lang="en-US" b="1" spc="11" dirty="0">
                <a:latin typeface="IvyJournal" panose="020B0404020101010102"/>
                <a:cs typeface="Times New Roman"/>
              </a:rPr>
              <a:t> </a:t>
            </a:r>
            <a:r>
              <a:rPr lang="en-US" b="1" spc="4" dirty="0">
                <a:latin typeface="IvyJournal" panose="020B0404020101010102"/>
                <a:cs typeface="Times New Roman"/>
              </a:rPr>
              <a:t>90</a:t>
            </a:r>
            <a:r>
              <a:rPr lang="en-US" b="1" spc="5" baseline="25462" dirty="0">
                <a:latin typeface="IvyJournal" panose="020B0404020101010102"/>
                <a:cs typeface="Times New Roman"/>
              </a:rPr>
              <a:t>th</a:t>
            </a:r>
            <a:r>
              <a:rPr lang="en-US" b="1" spc="169" baseline="25462" dirty="0">
                <a:latin typeface="IvyJournal" panose="020B0404020101010102"/>
                <a:cs typeface="Times New Roman"/>
              </a:rPr>
              <a:t> </a:t>
            </a:r>
            <a:r>
              <a:rPr lang="en-US" b="1" spc="-4" dirty="0">
                <a:latin typeface="IvyJournal" panose="020B0404020101010102"/>
                <a:cs typeface="Times New Roman"/>
              </a:rPr>
              <a:t>percentile</a:t>
            </a:r>
            <a:r>
              <a:rPr lang="en-US" b="1" spc="-8" dirty="0">
                <a:latin typeface="IvyJournal" panose="020B0404020101010102"/>
                <a:cs typeface="Times New Roman"/>
              </a:rPr>
              <a:t> response</a:t>
            </a:r>
            <a:r>
              <a:rPr lang="en-US" b="1" spc="11" dirty="0">
                <a:latin typeface="IvyJournal" panose="020B0404020101010102"/>
                <a:cs typeface="Times New Roman"/>
              </a:rPr>
              <a:t> </a:t>
            </a:r>
            <a:r>
              <a:rPr lang="en-US" b="1" dirty="0">
                <a:latin typeface="IvyJournal" panose="020B0404020101010102"/>
                <a:cs typeface="Times New Roman"/>
              </a:rPr>
              <a:t>time?</a:t>
            </a:r>
            <a:endParaRPr lang="en-US" dirty="0">
              <a:latin typeface="IvyJournal" panose="020B0404020101010102"/>
              <a:cs typeface="Times New Roman"/>
            </a:endParaRPr>
          </a:p>
          <a:p>
            <a:pPr marL="380524" lvl="1">
              <a:tabLst>
                <a:tab pos="595789" algn="l"/>
                <a:tab pos="596265" algn="l"/>
              </a:tabLst>
            </a:pPr>
            <a:r>
              <a:rPr lang="en-US" dirty="0">
                <a:latin typeface="IvyJournal" panose="020B0404020101010102"/>
                <a:cs typeface="Times New Roman"/>
              </a:rPr>
              <a:t>The</a:t>
            </a:r>
            <a:r>
              <a:rPr lang="en-US" spc="4" dirty="0">
                <a:latin typeface="IvyJournal" panose="020B0404020101010102"/>
                <a:cs typeface="Times New Roman"/>
              </a:rPr>
              <a:t> </a:t>
            </a:r>
            <a:r>
              <a:rPr lang="en-US" spc="-4" dirty="0">
                <a:latin typeface="IvyJournal" panose="020B0404020101010102"/>
                <a:cs typeface="Times New Roman"/>
              </a:rPr>
              <a:t>difference</a:t>
            </a:r>
            <a:r>
              <a:rPr lang="en-US" spc="-11" dirty="0">
                <a:latin typeface="IvyJournal" panose="020B0404020101010102"/>
                <a:cs typeface="Times New Roman"/>
              </a:rPr>
              <a:t> </a:t>
            </a:r>
            <a:r>
              <a:rPr lang="en-US" dirty="0">
                <a:latin typeface="IvyJournal" panose="020B0404020101010102"/>
                <a:cs typeface="Times New Roman"/>
              </a:rPr>
              <a:t>between</a:t>
            </a:r>
            <a:r>
              <a:rPr lang="en-US" spc="-11" dirty="0">
                <a:latin typeface="IvyJournal" panose="020B0404020101010102"/>
                <a:cs typeface="Times New Roman"/>
              </a:rPr>
              <a:t> </a:t>
            </a:r>
            <a:r>
              <a:rPr lang="en-US" dirty="0">
                <a:latin typeface="IvyJournal" panose="020B0404020101010102"/>
                <a:cs typeface="Times New Roman"/>
              </a:rPr>
              <a:t>the</a:t>
            </a:r>
            <a:r>
              <a:rPr lang="en-US" spc="4" dirty="0">
                <a:latin typeface="IvyJournal" panose="020B0404020101010102"/>
                <a:cs typeface="Times New Roman"/>
              </a:rPr>
              <a:t> </a:t>
            </a:r>
            <a:r>
              <a:rPr lang="en-US" dirty="0">
                <a:latin typeface="IvyJournal" panose="020B0404020101010102"/>
                <a:cs typeface="Times New Roman"/>
              </a:rPr>
              <a:t>90th</a:t>
            </a:r>
            <a:r>
              <a:rPr lang="en-US" spc="4" dirty="0">
                <a:latin typeface="IvyJournal" panose="020B0404020101010102"/>
                <a:cs typeface="Times New Roman"/>
              </a:rPr>
              <a:t> </a:t>
            </a:r>
            <a:r>
              <a:rPr lang="en-US" dirty="0">
                <a:latin typeface="IvyJournal" panose="020B0404020101010102"/>
                <a:cs typeface="Times New Roman"/>
              </a:rPr>
              <a:t>percentile</a:t>
            </a:r>
            <a:r>
              <a:rPr lang="en-US" spc="-8" dirty="0">
                <a:latin typeface="IvyJournal" panose="020B0404020101010102"/>
                <a:cs typeface="Times New Roman"/>
              </a:rPr>
              <a:t> </a:t>
            </a:r>
            <a:r>
              <a:rPr lang="en-US" dirty="0">
                <a:latin typeface="IvyJournal" panose="020B0404020101010102"/>
                <a:cs typeface="Times New Roman"/>
              </a:rPr>
              <a:t>and</a:t>
            </a:r>
            <a:r>
              <a:rPr lang="en-US" spc="4" dirty="0">
                <a:latin typeface="IvyJournal" panose="020B0404020101010102"/>
                <a:cs typeface="Times New Roman"/>
              </a:rPr>
              <a:t> </a:t>
            </a:r>
            <a:r>
              <a:rPr lang="en-US" dirty="0">
                <a:latin typeface="IvyJournal" panose="020B0404020101010102"/>
                <a:cs typeface="Times New Roman"/>
              </a:rPr>
              <a:t>an</a:t>
            </a:r>
            <a:r>
              <a:rPr lang="en-US" spc="4" dirty="0">
                <a:latin typeface="IvyJournal" panose="020B0404020101010102"/>
                <a:cs typeface="Times New Roman"/>
              </a:rPr>
              <a:t> </a:t>
            </a:r>
            <a:r>
              <a:rPr lang="en-US" dirty="0">
                <a:latin typeface="IvyJournal" panose="020B0404020101010102"/>
                <a:cs typeface="Times New Roman"/>
              </a:rPr>
              <a:t>average</a:t>
            </a:r>
            <a:r>
              <a:rPr lang="en-US" spc="-8" dirty="0">
                <a:latin typeface="IvyJournal" panose="020B0404020101010102"/>
                <a:cs typeface="Times New Roman"/>
              </a:rPr>
              <a:t> </a:t>
            </a:r>
            <a:r>
              <a:rPr lang="en-US" spc="-4" dirty="0">
                <a:latin typeface="IvyJournal" panose="020B0404020101010102"/>
                <a:cs typeface="Times New Roman"/>
              </a:rPr>
              <a:t>is:</a:t>
            </a:r>
            <a:r>
              <a:rPr lang="en-US" spc="26" dirty="0">
                <a:latin typeface="IvyJournal" panose="020B0404020101010102"/>
                <a:cs typeface="Times New Roman"/>
              </a:rPr>
              <a:t> </a:t>
            </a:r>
            <a:r>
              <a:rPr lang="en-US" b="1" u="sng" spc="-4" dirty="0">
                <a:uFill>
                  <a:solidFill>
                    <a:srgbClr val="000000"/>
                  </a:solidFill>
                </a:uFill>
                <a:latin typeface="IvyJournal" panose="020B0404020101010102"/>
                <a:cs typeface="Times New Roman"/>
              </a:rPr>
              <a:t>the</a:t>
            </a:r>
            <a:r>
              <a:rPr lang="en-US" b="1" u="sng" spc="8" dirty="0">
                <a:uFill>
                  <a:solidFill>
                    <a:srgbClr val="000000"/>
                  </a:solidFill>
                </a:uFill>
                <a:latin typeface="IvyJournal" panose="020B0404020101010102"/>
                <a:cs typeface="Times New Roman"/>
              </a:rPr>
              <a:t> </a:t>
            </a:r>
            <a:r>
              <a:rPr lang="en-US" b="1" u="sng" spc="-4" dirty="0">
                <a:uFill>
                  <a:solidFill>
                    <a:srgbClr val="000000"/>
                  </a:solidFill>
                </a:uFill>
                <a:latin typeface="IvyJournal" panose="020B0404020101010102"/>
                <a:cs typeface="Times New Roman"/>
              </a:rPr>
              <a:t>90th</a:t>
            </a:r>
            <a:r>
              <a:rPr lang="en-US" b="1" u="sng" spc="4" dirty="0">
                <a:uFill>
                  <a:solidFill>
                    <a:srgbClr val="000000"/>
                  </a:solidFill>
                </a:uFill>
                <a:latin typeface="IvyJournal" panose="020B0404020101010102"/>
                <a:cs typeface="Times New Roman"/>
              </a:rPr>
              <a:t> </a:t>
            </a:r>
            <a:r>
              <a:rPr lang="en-US" b="1" u="sng" spc="-4" dirty="0">
                <a:uFill>
                  <a:solidFill>
                    <a:srgbClr val="000000"/>
                  </a:solidFill>
                </a:uFill>
                <a:latin typeface="IvyJournal" panose="020B0404020101010102"/>
                <a:cs typeface="Times New Roman"/>
              </a:rPr>
              <a:t>percentile</a:t>
            </a:r>
            <a:r>
              <a:rPr lang="en-US" b="1" u="sng" spc="-8" dirty="0">
                <a:uFill>
                  <a:solidFill>
                    <a:srgbClr val="000000"/>
                  </a:solidFill>
                </a:uFill>
                <a:latin typeface="IvyJournal" panose="020B0404020101010102"/>
                <a:cs typeface="Times New Roman"/>
              </a:rPr>
              <a:t> </a:t>
            </a:r>
            <a:r>
              <a:rPr lang="en-US" b="1" u="sng" spc="-4" dirty="0">
                <a:uFill>
                  <a:solidFill>
                    <a:srgbClr val="000000"/>
                  </a:solidFill>
                </a:uFill>
                <a:latin typeface="IvyJournal" panose="020B0404020101010102"/>
                <a:cs typeface="Times New Roman"/>
              </a:rPr>
              <a:t>includes the</a:t>
            </a:r>
            <a:r>
              <a:rPr lang="en-US" b="1" u="sng" spc="8" dirty="0">
                <a:uFill>
                  <a:solidFill>
                    <a:srgbClr val="000000"/>
                  </a:solidFill>
                </a:uFill>
                <a:latin typeface="IvyJournal" panose="020B0404020101010102"/>
                <a:cs typeface="Times New Roman"/>
              </a:rPr>
              <a:t> </a:t>
            </a:r>
            <a:r>
              <a:rPr lang="en-US" b="1" u="sng" spc="-4" dirty="0">
                <a:uFill>
                  <a:solidFill>
                    <a:srgbClr val="000000"/>
                  </a:solidFill>
                </a:uFill>
                <a:latin typeface="IvyJournal" panose="020B0404020101010102"/>
                <a:cs typeface="Times New Roman"/>
              </a:rPr>
              <a:t>vast</a:t>
            </a:r>
            <a:r>
              <a:rPr lang="en-US" b="1" u="sng" spc="4" dirty="0">
                <a:uFill>
                  <a:solidFill>
                    <a:srgbClr val="000000"/>
                  </a:solidFill>
                </a:uFill>
                <a:latin typeface="IvyJournal" panose="020B0404020101010102"/>
                <a:cs typeface="Times New Roman"/>
              </a:rPr>
              <a:t> </a:t>
            </a:r>
            <a:r>
              <a:rPr lang="en-US" b="1" u="sng" dirty="0">
                <a:uFill>
                  <a:solidFill>
                    <a:srgbClr val="000000"/>
                  </a:solidFill>
                </a:uFill>
                <a:latin typeface="IvyJournal" panose="020B0404020101010102"/>
                <a:cs typeface="Times New Roman"/>
              </a:rPr>
              <a:t>majority</a:t>
            </a:r>
            <a:r>
              <a:rPr lang="en-US" b="1" u="sng" spc="-11" dirty="0">
                <a:uFill>
                  <a:solidFill>
                    <a:srgbClr val="000000"/>
                  </a:solidFill>
                </a:uFill>
                <a:latin typeface="IvyJournal" panose="020B0404020101010102"/>
                <a:cs typeface="Times New Roman"/>
              </a:rPr>
              <a:t> </a:t>
            </a:r>
            <a:r>
              <a:rPr lang="en-US" b="1" u="sng" dirty="0">
                <a:uFill>
                  <a:solidFill>
                    <a:srgbClr val="000000"/>
                  </a:solidFill>
                </a:uFill>
                <a:latin typeface="IvyJournal" panose="020B0404020101010102"/>
                <a:cs typeface="Times New Roman"/>
              </a:rPr>
              <a:t>of</a:t>
            </a:r>
            <a:r>
              <a:rPr lang="en-US" u="sng" dirty="0">
                <a:latin typeface="IvyJournal" panose="020B0404020101010102"/>
                <a:cs typeface="Times New Roman"/>
              </a:rPr>
              <a:t> </a:t>
            </a:r>
            <a:r>
              <a:rPr lang="en-US" b="1" u="sng" spc="-4" dirty="0">
                <a:uFill>
                  <a:solidFill>
                    <a:srgbClr val="000000"/>
                  </a:solidFill>
                </a:uFill>
                <a:latin typeface="IvyJournal" panose="020B0404020101010102"/>
                <a:cs typeface="Times New Roman"/>
              </a:rPr>
              <a:t>responses—not</a:t>
            </a:r>
            <a:r>
              <a:rPr lang="en-US" b="1" u="sng" dirty="0">
                <a:uFill>
                  <a:solidFill>
                    <a:srgbClr val="000000"/>
                  </a:solidFill>
                </a:uFill>
                <a:latin typeface="IvyJournal" panose="020B0404020101010102"/>
                <a:cs typeface="Times New Roman"/>
              </a:rPr>
              <a:t> </a:t>
            </a:r>
            <a:r>
              <a:rPr lang="en-US" b="1" u="sng" spc="-4" dirty="0">
                <a:uFill>
                  <a:solidFill>
                    <a:srgbClr val="000000"/>
                  </a:solidFill>
                </a:uFill>
                <a:latin typeface="IvyJournal" panose="020B0404020101010102"/>
                <a:cs typeface="Times New Roman"/>
              </a:rPr>
              <a:t>just</a:t>
            </a:r>
            <a:r>
              <a:rPr lang="en-US" b="1" u="sng" spc="-8" dirty="0">
                <a:uFill>
                  <a:solidFill>
                    <a:srgbClr val="000000"/>
                  </a:solidFill>
                </a:uFill>
                <a:latin typeface="IvyJournal" panose="020B0404020101010102"/>
                <a:cs typeface="Times New Roman"/>
              </a:rPr>
              <a:t> </a:t>
            </a:r>
            <a:r>
              <a:rPr lang="en-US" b="1" u="sng" spc="-4" dirty="0">
                <a:uFill>
                  <a:solidFill>
                    <a:srgbClr val="000000"/>
                  </a:solidFill>
                </a:uFill>
                <a:latin typeface="IvyJournal" panose="020B0404020101010102"/>
                <a:cs typeface="Times New Roman"/>
              </a:rPr>
              <a:t>half</a:t>
            </a:r>
            <a:r>
              <a:rPr lang="en-US" b="1" u="sng" spc="-8" dirty="0">
                <a:uFill>
                  <a:solidFill>
                    <a:srgbClr val="000000"/>
                  </a:solidFill>
                </a:uFill>
                <a:latin typeface="IvyJournal" panose="020B0404020101010102"/>
                <a:cs typeface="Times New Roman"/>
              </a:rPr>
              <a:t> </a:t>
            </a:r>
            <a:r>
              <a:rPr lang="en-US" b="1" u="sng" spc="-4" dirty="0">
                <a:uFill>
                  <a:solidFill>
                    <a:srgbClr val="000000"/>
                  </a:solidFill>
                </a:uFill>
                <a:latin typeface="IvyJournal" panose="020B0404020101010102"/>
                <a:cs typeface="Times New Roman"/>
              </a:rPr>
              <a:t>of</a:t>
            </a:r>
            <a:r>
              <a:rPr lang="en-US" b="1" u="sng" spc="-11" dirty="0">
                <a:uFill>
                  <a:solidFill>
                    <a:srgbClr val="000000"/>
                  </a:solidFill>
                </a:uFill>
                <a:latin typeface="IvyJournal" panose="020B0404020101010102"/>
                <a:cs typeface="Times New Roman"/>
              </a:rPr>
              <a:t> </a:t>
            </a:r>
            <a:r>
              <a:rPr lang="en-US" b="1" u="sng" dirty="0">
                <a:uFill>
                  <a:solidFill>
                    <a:srgbClr val="000000"/>
                  </a:solidFill>
                </a:uFill>
                <a:latin typeface="IvyJournal" panose="020B0404020101010102"/>
                <a:cs typeface="Times New Roman"/>
              </a:rPr>
              <a:t>them.</a:t>
            </a:r>
            <a:endParaRPr lang="en-US" dirty="0">
              <a:latin typeface="IvyJournal" panose="020B0404020101010102"/>
              <a:cs typeface="Times New Roman"/>
            </a:endParaRPr>
          </a:p>
        </p:txBody>
      </p:sp>
      <p:sp>
        <p:nvSpPr>
          <p:cNvPr id="7" name="Title 9">
            <a:extLst>
              <a:ext uri="{FF2B5EF4-FFF2-40B4-BE49-F238E27FC236}">
                <a16:creationId xmlns:a16="http://schemas.microsoft.com/office/drawing/2014/main" id="{CA0C9881-4C10-C762-002E-58F942F0D2A8}"/>
              </a:ext>
            </a:extLst>
          </p:cNvPr>
          <p:cNvSpPr txBox="1">
            <a:spLocks/>
          </p:cNvSpPr>
          <p:nvPr/>
        </p:nvSpPr>
        <p:spPr>
          <a:xfrm>
            <a:off x="3962400" y="285751"/>
            <a:ext cx="7905750" cy="476249"/>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2800" b="1" i="0" kern="1200">
                <a:solidFill>
                  <a:schemeClr val="bg1"/>
                </a:solidFill>
                <a:latin typeface="IvyJournal" panose="020B0404020101010102" pitchFamily="34" charset="0"/>
                <a:ea typeface="+mj-ea"/>
                <a:cs typeface="IvyJournal" panose="020B0404020101010102" pitchFamily="34" charset="0"/>
              </a:defRPr>
            </a:lvl1pPr>
          </a:lstStyle>
          <a:p>
            <a:pPr algn="ctr"/>
            <a:r>
              <a:rPr lang="en-US" sz="3600" dirty="0">
                <a:solidFill>
                  <a:schemeClr val="tx1"/>
                </a:solidFill>
              </a:rPr>
              <a:t>Percentile Response Time Reporting</a:t>
            </a:r>
          </a:p>
        </p:txBody>
      </p:sp>
      <p:sp>
        <p:nvSpPr>
          <p:cNvPr id="8" name="Text Placeholder 8">
            <a:extLst>
              <a:ext uri="{FF2B5EF4-FFF2-40B4-BE49-F238E27FC236}">
                <a16:creationId xmlns:a16="http://schemas.microsoft.com/office/drawing/2014/main" id="{EABB5EFC-6994-A1D5-E4DE-88DF05240F8A}"/>
              </a:ext>
            </a:extLst>
          </p:cNvPr>
          <p:cNvSpPr>
            <a:spLocks noGrp="1"/>
          </p:cNvSpPr>
          <p:nvPr>
            <p:ph type="body" sz="quarter" idx="14"/>
          </p:nvPr>
        </p:nvSpPr>
        <p:spPr>
          <a:xfrm>
            <a:off x="481013" y="4800600"/>
            <a:ext cx="2700337" cy="276225"/>
          </a:xfrm>
        </p:spPr>
        <p:txBody>
          <a:bodyPr/>
          <a:lstStyle/>
          <a:p>
            <a:pPr algn="ctr"/>
            <a:r>
              <a:rPr lang="en-US" dirty="0"/>
              <a:t>In case of emergency dial 9-1-1</a:t>
            </a:r>
          </a:p>
          <a:p>
            <a:endParaRPr lang="en-US" dirty="0"/>
          </a:p>
        </p:txBody>
      </p:sp>
    </p:spTree>
    <p:extLst>
      <p:ext uri="{BB962C8B-B14F-4D97-AF65-F5344CB8AC3E}">
        <p14:creationId xmlns:p14="http://schemas.microsoft.com/office/powerpoint/2010/main" val="285674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7BB939B-2E58-43DE-2A9A-DA74AE7F2293}"/>
              </a:ext>
            </a:extLst>
          </p:cNvPr>
          <p:cNvSpPr>
            <a:spLocks noGrp="1"/>
          </p:cNvSpPr>
          <p:nvPr>
            <p:ph type="subTitle" idx="1"/>
          </p:nvPr>
        </p:nvSpPr>
        <p:spPr/>
        <p:txBody>
          <a:bodyPr>
            <a:normAutofit fontScale="92500" lnSpcReduction="10000"/>
          </a:bodyPr>
          <a:lstStyle/>
          <a:p>
            <a:pPr algn="ctr"/>
            <a:r>
              <a:rPr lang="en-US" dirty="0"/>
              <a:t>The Villages Public Safety Department is committed to the safety of our community through the delivery of emergency services, fire prevention,  and education. We will safeguard life, property and the environment. </a:t>
            </a:r>
          </a:p>
          <a:p>
            <a:endParaRPr lang="en-US" dirty="0"/>
          </a:p>
        </p:txBody>
      </p:sp>
      <p:sp>
        <p:nvSpPr>
          <p:cNvPr id="4" name="Title 9">
            <a:extLst>
              <a:ext uri="{FF2B5EF4-FFF2-40B4-BE49-F238E27FC236}">
                <a16:creationId xmlns:a16="http://schemas.microsoft.com/office/drawing/2014/main" id="{3717E27D-296C-7532-55A6-07A0BEF335B9}"/>
              </a:ext>
            </a:extLst>
          </p:cNvPr>
          <p:cNvSpPr>
            <a:spLocks noGrp="1"/>
          </p:cNvSpPr>
          <p:nvPr>
            <p:ph type="ctrTitle"/>
          </p:nvPr>
        </p:nvSpPr>
        <p:spPr>
          <a:xfrm>
            <a:off x="451849" y="1203649"/>
            <a:ext cx="2758075" cy="2555986"/>
          </a:xfrm>
        </p:spPr>
        <p:txBody>
          <a:bodyPr>
            <a:normAutofit/>
          </a:bodyPr>
          <a:lstStyle/>
          <a:p>
            <a:pPr algn="ctr"/>
            <a:r>
              <a:rPr lang="en-US" sz="3600" dirty="0"/>
              <a:t>FAQ:</a:t>
            </a:r>
            <a:br>
              <a:rPr lang="en-US" sz="3600" dirty="0"/>
            </a:br>
            <a:r>
              <a:rPr lang="en-US" sz="3600" dirty="0"/>
              <a:t>Ambulance Utilization Hours</a:t>
            </a:r>
          </a:p>
        </p:txBody>
      </p:sp>
      <p:sp>
        <p:nvSpPr>
          <p:cNvPr id="5" name="TextBox 4">
            <a:extLst>
              <a:ext uri="{FF2B5EF4-FFF2-40B4-BE49-F238E27FC236}">
                <a16:creationId xmlns:a16="http://schemas.microsoft.com/office/drawing/2014/main" id="{1C609F44-C1D9-1B79-4ED1-5CBFD9846B1D}"/>
              </a:ext>
            </a:extLst>
          </p:cNvPr>
          <p:cNvSpPr txBox="1"/>
          <p:nvPr/>
        </p:nvSpPr>
        <p:spPr>
          <a:xfrm>
            <a:off x="3562350" y="310835"/>
            <a:ext cx="8629650" cy="2758447"/>
          </a:xfrm>
          <a:prstGeom prst="rect">
            <a:avLst/>
          </a:prstGeom>
          <a:noFill/>
        </p:spPr>
        <p:txBody>
          <a:bodyPr wrap="square">
            <a:spAutoFit/>
          </a:bodyPr>
          <a:lstStyle/>
          <a:p>
            <a:r>
              <a:rPr lang="en-US" dirty="0">
                <a:latin typeface="IvyJournal" panose="020B0604020202020204" charset="0"/>
                <a:cs typeface="IvyJournal" panose="020B0604020202020204" charset="0"/>
              </a:rPr>
              <a:t>Unit Hour Utilization (UHU) briefly explained is Time on Emergency Calls divided by Available time (24 hour shift). </a:t>
            </a:r>
          </a:p>
          <a:p>
            <a:endParaRPr lang="en-US" dirty="0">
              <a:latin typeface="IvyJournal" panose="020B0604020202020204" charset="0"/>
              <a:cs typeface="IvyJournal" panose="020B0604020202020204" charset="0"/>
            </a:endParaRPr>
          </a:p>
          <a:p>
            <a:r>
              <a:rPr lang="en-US" dirty="0">
                <a:latin typeface="IvyJournal" panose="020B0604020202020204" charset="0"/>
                <a:cs typeface="IvyJournal" panose="020B0604020202020204" charset="0"/>
              </a:rPr>
              <a:t>We strive to keep all units under a UHU of 30% </a:t>
            </a:r>
            <a:r>
              <a:rPr lang="en-US" dirty="0">
                <a:latin typeface="IvyJournal" panose="020B0604020202020204" charset="0"/>
                <a:ea typeface="Calibri" panose="020F0502020204030204" pitchFamily="34" charset="0"/>
                <a:cs typeface="IvyJournal" panose="020B0604020202020204" charset="0"/>
              </a:rPr>
              <a:t>per recommendation of various Fire-Based EMS system studies. </a:t>
            </a:r>
          </a:p>
          <a:p>
            <a:endParaRPr lang="en-US" dirty="0">
              <a:latin typeface="IvyJournal" panose="020B0604020202020204" charset="0"/>
              <a:cs typeface="IvyJournal" panose="020B0604020202020204" charset="0"/>
            </a:endParaRPr>
          </a:p>
          <a:p>
            <a:r>
              <a:rPr lang="en-US" dirty="0">
                <a:latin typeface="IvyJournal" panose="020B0604020202020204" charset="0"/>
                <a:cs typeface="IvyJournal" panose="020B0604020202020204" charset="0"/>
              </a:rPr>
              <a:t>In the example chart below, 7.2 hours on emergency calls would result in a UHU of 30% </a:t>
            </a:r>
          </a:p>
          <a:p>
            <a:r>
              <a:rPr lang="en-US" i="1" dirty="0">
                <a:latin typeface="IvyJournal" panose="020B0604020202020204" charset="0"/>
                <a:cs typeface="IvyJournal" panose="020B0604020202020204" charset="0"/>
              </a:rPr>
              <a:t>(7.2 / 24 = .30)</a:t>
            </a:r>
          </a:p>
          <a:p>
            <a:endParaRPr lang="en-US" sz="1125" dirty="0">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9D167E18-79CA-B009-252F-11519FDAF581}"/>
              </a:ext>
            </a:extLst>
          </p:cNvPr>
          <p:cNvGraphicFramePr>
            <a:graphicFrameLocks noGrp="1"/>
          </p:cNvGraphicFramePr>
          <p:nvPr/>
        </p:nvGraphicFramePr>
        <p:xfrm>
          <a:off x="4648200" y="2971800"/>
          <a:ext cx="6248401" cy="2392196"/>
        </p:xfrm>
        <a:graphic>
          <a:graphicData uri="http://schemas.openxmlformats.org/drawingml/2006/table">
            <a:tbl>
              <a:tblPr firstRow="1" firstCol="1" bandRow="1"/>
              <a:tblGrid>
                <a:gridCol w="2082356">
                  <a:extLst>
                    <a:ext uri="{9D8B030D-6E8A-4147-A177-3AD203B41FA5}">
                      <a16:colId xmlns:a16="http://schemas.microsoft.com/office/drawing/2014/main" val="2709950321"/>
                    </a:ext>
                  </a:extLst>
                </a:gridCol>
                <a:gridCol w="2675619">
                  <a:extLst>
                    <a:ext uri="{9D8B030D-6E8A-4147-A177-3AD203B41FA5}">
                      <a16:colId xmlns:a16="http://schemas.microsoft.com/office/drawing/2014/main" val="1845820211"/>
                    </a:ext>
                  </a:extLst>
                </a:gridCol>
                <a:gridCol w="1490426">
                  <a:extLst>
                    <a:ext uri="{9D8B030D-6E8A-4147-A177-3AD203B41FA5}">
                      <a16:colId xmlns:a16="http://schemas.microsoft.com/office/drawing/2014/main" val="1289208148"/>
                    </a:ext>
                  </a:extLst>
                </a:gridCol>
              </a:tblGrid>
              <a:tr h="215042">
                <a:tc>
                  <a:txBody>
                    <a:bodyPr/>
                    <a:lstStyle/>
                    <a:p>
                      <a:pPr marL="0" marR="0" algn="ctr">
                        <a:lnSpc>
                          <a:spcPct val="115000"/>
                        </a:lnSpc>
                        <a:spcBef>
                          <a:spcPts val="0"/>
                        </a:spcBef>
                        <a:spcAft>
                          <a:spcPts val="0"/>
                        </a:spcAft>
                      </a:pPr>
                      <a:r>
                        <a:rPr lang="en-US" sz="1100" b="1" baseline="0" dirty="0">
                          <a:effectLst/>
                          <a:latin typeface="Goudy Old Style" panose="02020502050305020303" pitchFamily="18" charset="0"/>
                          <a:ea typeface="Calibri" panose="020F0502020204030204" pitchFamily="34" charset="0"/>
                          <a:cs typeface="Times New Roman" panose="02020603050405020304" pitchFamily="18" charset="0"/>
                        </a:rPr>
                        <a:t>Task</a:t>
                      </a:r>
                      <a:endParaRPr lang="en-US" sz="1100" baseline="0" dirty="0">
                        <a:effectLst/>
                        <a:latin typeface="Goudy Old Style" panose="02020502050305020303" pitchFamily="18"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gn="ctr">
                        <a:lnSpc>
                          <a:spcPct val="115000"/>
                        </a:lnSpc>
                        <a:spcBef>
                          <a:spcPts val="0"/>
                        </a:spcBef>
                        <a:spcAft>
                          <a:spcPts val="0"/>
                        </a:spcAft>
                      </a:pPr>
                      <a:r>
                        <a:rPr lang="en-US" sz="1100" b="1" baseline="0" dirty="0">
                          <a:effectLst/>
                          <a:latin typeface="Goudy Old Style" panose="02020502050305020303" pitchFamily="18" charset="0"/>
                          <a:ea typeface="Calibri" panose="020F0502020204030204" pitchFamily="34" charset="0"/>
                          <a:cs typeface="Times New Roman" panose="02020603050405020304" pitchFamily="18" charset="0"/>
                        </a:rPr>
                        <a:t>Required Hours</a:t>
                      </a:r>
                      <a:endParaRPr lang="en-US" sz="1100" baseline="0" dirty="0">
                        <a:effectLst/>
                        <a:latin typeface="Goudy Old Style" panose="02020502050305020303" pitchFamily="18"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marL="0" marR="0" algn="ctr">
                        <a:lnSpc>
                          <a:spcPct val="115000"/>
                        </a:lnSpc>
                        <a:spcBef>
                          <a:spcPts val="0"/>
                        </a:spcBef>
                        <a:spcAft>
                          <a:spcPts val="0"/>
                        </a:spcAft>
                      </a:pPr>
                      <a:r>
                        <a:rPr lang="en-US" sz="1100" b="1" baseline="0" dirty="0">
                          <a:effectLst/>
                          <a:latin typeface="Goudy Old Style" panose="02020502050305020303" pitchFamily="18" charset="0"/>
                          <a:ea typeface="Calibri" panose="020F0502020204030204" pitchFamily="34" charset="0"/>
                          <a:cs typeface="Times New Roman" panose="02020603050405020304" pitchFamily="18" charset="0"/>
                        </a:rPr>
                        <a:t>% of a 24 hour shift</a:t>
                      </a:r>
                      <a:endParaRPr lang="en-US" sz="1100" baseline="0" dirty="0">
                        <a:effectLst/>
                        <a:latin typeface="Goudy Old Style" panose="02020502050305020303" pitchFamily="18"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extLst>
                  <a:ext uri="{0D108BD9-81ED-4DB2-BD59-A6C34878D82A}">
                    <a16:rowId xmlns:a16="http://schemas.microsoft.com/office/drawing/2014/main" val="3101322037"/>
                  </a:ext>
                </a:extLst>
              </a:tr>
              <a:tr h="236099">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Emergency Calls</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7.2 hours (.30 recommended)</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30%</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4134593"/>
                  </a:ext>
                </a:extLst>
              </a:tr>
              <a:tr h="236099">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Fire Company Training</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2 hours (ISO mandated)</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8.3%</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732262"/>
                  </a:ext>
                </a:extLst>
              </a:tr>
              <a:tr h="236099">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Physical </a:t>
                      </a:r>
                      <a:r>
                        <a:rPr lang="en-US" sz="1200" b="0" baseline="0" dirty="0">
                          <a:effectLst/>
                          <a:latin typeface="Goudy Old Style" panose="02020502050305020303" pitchFamily="18" charset="0"/>
                          <a:ea typeface="Calibri" panose="020F0502020204030204" pitchFamily="34" charset="0"/>
                          <a:cs typeface="Times New Roman" panose="02020603050405020304" pitchFamily="18" charset="0"/>
                        </a:rPr>
                        <a:t>Fitness</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1 hour (ISO mandated)</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4.1%</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1540769"/>
                  </a:ext>
                </a:extLst>
              </a:tr>
              <a:tr h="236099">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Meals</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1.5 hours</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6.3%</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9306534"/>
                  </a:ext>
                </a:extLst>
              </a:tr>
              <a:tr h="288362">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Vehicle Checks &amp; Station Duties</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2 hours</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8.3%</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1513613"/>
                  </a:ext>
                </a:extLst>
              </a:tr>
              <a:tr h="236099">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Return from the hospital</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2 hours (20 min x 6 calls)</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8.3%</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0684532"/>
                  </a:ext>
                </a:extLst>
              </a:tr>
              <a:tr h="236099">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EMS tasks – reports/training</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2 hours</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8.3%</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1982438"/>
                  </a:ext>
                </a:extLst>
              </a:tr>
              <a:tr h="236099">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Sleep/Rest</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Call permitting (6.3 hours)</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aseline="0" dirty="0">
                          <a:effectLst/>
                          <a:latin typeface="Goudy Old Style" panose="02020502050305020303" pitchFamily="18" charset="0"/>
                          <a:ea typeface="Calibri" panose="020F0502020204030204" pitchFamily="34" charset="0"/>
                          <a:cs typeface="Times New Roman" panose="02020603050405020304" pitchFamily="18" charset="0"/>
                        </a:rPr>
                        <a:t>26.4%</a:t>
                      </a: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4187139"/>
                  </a:ext>
                </a:extLst>
              </a:tr>
              <a:tr h="236099">
                <a:tc>
                  <a:txBody>
                    <a:bodyPr/>
                    <a:lstStyle/>
                    <a:p>
                      <a:pPr marL="0" marR="0" algn="ctr">
                        <a:lnSpc>
                          <a:spcPct val="115000"/>
                        </a:lnSpc>
                        <a:spcBef>
                          <a:spcPts val="0"/>
                        </a:spcBef>
                        <a:spcAft>
                          <a:spcPts val="0"/>
                        </a:spcAft>
                      </a:pPr>
                      <a:r>
                        <a:rPr lang="en-US" sz="1200" b="1" baseline="0" dirty="0">
                          <a:effectLst/>
                          <a:latin typeface="Goudy Old Style" panose="02020502050305020303" pitchFamily="18" charset="0"/>
                          <a:ea typeface="Calibri" panose="020F0502020204030204" pitchFamily="34" charset="0"/>
                          <a:cs typeface="Times New Roman" panose="02020603050405020304" pitchFamily="18" charset="0"/>
                        </a:rPr>
                        <a:t>Total Time</a:t>
                      </a:r>
                      <a:endParaRPr lang="en-US" sz="1200" baseline="0" dirty="0">
                        <a:effectLst/>
                        <a:latin typeface="Goudy Old Style" panose="02020502050305020303" pitchFamily="18"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200" b="1" baseline="0" dirty="0">
                          <a:effectLst/>
                          <a:latin typeface="Goudy Old Style" panose="02020502050305020303" pitchFamily="18" charset="0"/>
                          <a:ea typeface="Calibri" panose="020F0502020204030204" pitchFamily="34" charset="0"/>
                          <a:cs typeface="Times New Roman" panose="02020603050405020304" pitchFamily="18" charset="0"/>
                        </a:rPr>
                        <a:t>24 hours (1 shift)</a:t>
                      </a:r>
                      <a:endParaRPr lang="en-US" sz="1200" baseline="0" dirty="0">
                        <a:effectLst/>
                        <a:latin typeface="Goudy Old Style" panose="02020502050305020303" pitchFamily="18"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200" b="1" baseline="0" dirty="0">
                          <a:effectLst/>
                          <a:latin typeface="Goudy Old Style" panose="02020502050305020303" pitchFamily="18" charset="0"/>
                          <a:ea typeface="Calibri" panose="020F0502020204030204" pitchFamily="34" charset="0"/>
                          <a:cs typeface="Times New Roman" panose="02020603050405020304" pitchFamily="18" charset="0"/>
                        </a:rPr>
                        <a:t>100% </a:t>
                      </a:r>
                      <a:endParaRPr lang="en-US" sz="1200" baseline="0" dirty="0">
                        <a:effectLst/>
                        <a:latin typeface="Goudy Old Style" panose="02020502050305020303" pitchFamily="18" charset="0"/>
                        <a:ea typeface="Calibri" panose="020F0502020204030204" pitchFamily="34" charset="0"/>
                        <a:cs typeface="Times New Roman" panose="02020603050405020304" pitchFamily="18" charset="0"/>
                      </a:endParaRPr>
                    </a:p>
                  </a:txBody>
                  <a:tcPr marL="38576" marR="3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81637211"/>
                  </a:ext>
                </a:extLst>
              </a:tr>
            </a:tbl>
          </a:graphicData>
        </a:graphic>
      </p:graphicFrame>
      <p:sp>
        <p:nvSpPr>
          <p:cNvPr id="8" name="Text Placeholder 8">
            <a:extLst>
              <a:ext uri="{FF2B5EF4-FFF2-40B4-BE49-F238E27FC236}">
                <a16:creationId xmlns:a16="http://schemas.microsoft.com/office/drawing/2014/main" id="{7DAE78D8-EC46-1C28-3002-EE7654931C97}"/>
              </a:ext>
            </a:extLst>
          </p:cNvPr>
          <p:cNvSpPr>
            <a:spLocks noGrp="1"/>
          </p:cNvSpPr>
          <p:nvPr>
            <p:ph type="body" sz="quarter" idx="14"/>
          </p:nvPr>
        </p:nvSpPr>
        <p:spPr>
          <a:xfrm>
            <a:off x="481013" y="4800600"/>
            <a:ext cx="2700337" cy="276225"/>
          </a:xfrm>
        </p:spPr>
        <p:txBody>
          <a:bodyPr/>
          <a:lstStyle/>
          <a:p>
            <a:pPr algn="ctr"/>
            <a:r>
              <a:rPr lang="en-US" dirty="0"/>
              <a:t>In case of emergency dial 9-1-1</a:t>
            </a:r>
          </a:p>
          <a:p>
            <a:endParaRPr lang="en-US" dirty="0"/>
          </a:p>
        </p:txBody>
      </p:sp>
    </p:spTree>
    <p:extLst>
      <p:ext uri="{BB962C8B-B14F-4D97-AF65-F5344CB8AC3E}">
        <p14:creationId xmlns:p14="http://schemas.microsoft.com/office/powerpoint/2010/main" val="3170296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4412D-FF18-4360-91C5-D5A8669C5217}"/>
            </a:ext>
          </a:extLst>
        </p:cNvPr>
        <p:cNvGrpSpPr/>
        <p:nvPr/>
      </p:nvGrpSpPr>
      <p:grpSpPr>
        <a:xfrm>
          <a:off x="0" y="0"/>
          <a:ext cx="0" cy="0"/>
          <a:chOff x="0" y="0"/>
          <a:chExt cx="0" cy="0"/>
        </a:xfrm>
      </p:grpSpPr>
      <p:sp>
        <p:nvSpPr>
          <p:cNvPr id="4" name="Subtitle 3">
            <a:extLst>
              <a:ext uri="{FF2B5EF4-FFF2-40B4-BE49-F238E27FC236}">
                <a16:creationId xmlns:a16="http://schemas.microsoft.com/office/drawing/2014/main" id="{502290CE-604D-16A6-6D2F-52F08528D612}"/>
              </a:ext>
            </a:extLst>
          </p:cNvPr>
          <p:cNvSpPr>
            <a:spLocks noGrp="1"/>
          </p:cNvSpPr>
          <p:nvPr>
            <p:ph type="subTitle" idx="1"/>
          </p:nvPr>
        </p:nvSpPr>
        <p:spPr>
          <a:xfrm>
            <a:off x="6108192" y="1536264"/>
            <a:ext cx="5772150" cy="1206936"/>
          </a:xfrm>
        </p:spPr>
        <p:txBody>
          <a:bodyPr>
            <a:noAutofit/>
          </a:bodyPr>
          <a:lstStyle/>
          <a:p>
            <a:pPr algn="ctr"/>
            <a:endParaRPr lang="en-US" sz="2400" dirty="0">
              <a:solidFill>
                <a:srgbClr val="FFFF00"/>
              </a:solidFill>
            </a:endParaRPr>
          </a:p>
          <a:p>
            <a:pPr algn="ctr"/>
            <a:r>
              <a:rPr lang="en-US" sz="2400" dirty="0">
                <a:solidFill>
                  <a:srgbClr val="FFFF00"/>
                </a:solidFill>
              </a:rPr>
              <a:t>12 Graduates and 2 Promotions</a:t>
            </a:r>
          </a:p>
        </p:txBody>
      </p:sp>
      <p:sp>
        <p:nvSpPr>
          <p:cNvPr id="6" name="Title 5">
            <a:extLst>
              <a:ext uri="{FF2B5EF4-FFF2-40B4-BE49-F238E27FC236}">
                <a16:creationId xmlns:a16="http://schemas.microsoft.com/office/drawing/2014/main" id="{BB4CAB1A-42B0-237D-285A-BA019F1E562A}"/>
              </a:ext>
            </a:extLst>
          </p:cNvPr>
          <p:cNvSpPr>
            <a:spLocks noGrp="1"/>
          </p:cNvSpPr>
          <p:nvPr>
            <p:ph type="ctrTitle"/>
          </p:nvPr>
        </p:nvSpPr>
        <p:spPr/>
        <p:txBody>
          <a:bodyPr>
            <a:noAutofit/>
          </a:bodyPr>
          <a:lstStyle/>
          <a:p>
            <a:pPr algn="ctr"/>
            <a:r>
              <a:rPr lang="en-US" sz="2000" dirty="0">
                <a:latin typeface="Times New Roman" panose="02020603050405020304" pitchFamily="18" charset="0"/>
                <a:cs typeface="Times New Roman" panose="02020603050405020304" pitchFamily="18" charset="0"/>
              </a:rPr>
              <a:t>Class 2504 Pinning &amp; Promotional Ceremony</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January 2, 2026</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Lake Miona Recreation Center</a:t>
            </a:r>
          </a:p>
        </p:txBody>
      </p:sp>
      <p:sp>
        <p:nvSpPr>
          <p:cNvPr id="9" name="Picture Placeholder 8">
            <a:extLst>
              <a:ext uri="{FF2B5EF4-FFF2-40B4-BE49-F238E27FC236}">
                <a16:creationId xmlns:a16="http://schemas.microsoft.com/office/drawing/2014/main" id="{7F207BD0-664A-C2B1-22AE-3B23E4341D4A}"/>
              </a:ext>
            </a:extLst>
          </p:cNvPr>
          <p:cNvSpPr>
            <a:spLocks noGrp="1"/>
          </p:cNvSpPr>
          <p:nvPr>
            <p:ph type="pic" sz="quarter" idx="13"/>
          </p:nvPr>
        </p:nvSpPr>
        <p:spPr/>
        <p:txBody>
          <a:bodyPr/>
          <a:lstStyle/>
          <a:p>
            <a:pPr marL="0" indent="0">
              <a:buNone/>
            </a:pPr>
            <a:endParaRPr lang="en-US" dirty="0"/>
          </a:p>
          <a:p>
            <a:pPr marL="0" indent="0">
              <a:buNone/>
            </a:pPr>
            <a:endParaRPr lang="en-US" dirty="0"/>
          </a:p>
        </p:txBody>
      </p:sp>
      <p:sp>
        <p:nvSpPr>
          <p:cNvPr id="2" name="AutoShape 2" descr="Image preview">
            <a:extLst>
              <a:ext uri="{FF2B5EF4-FFF2-40B4-BE49-F238E27FC236}">
                <a16:creationId xmlns:a16="http://schemas.microsoft.com/office/drawing/2014/main" id="{EC5700EF-E762-19D5-01FC-B5CF5E9DC1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preview">
            <a:extLst>
              <a:ext uri="{FF2B5EF4-FFF2-40B4-BE49-F238E27FC236}">
                <a16:creationId xmlns:a16="http://schemas.microsoft.com/office/drawing/2014/main" id="{7F9D7076-29D7-09B0-F9AD-D1E9A62865A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preview">
            <a:extLst>
              <a:ext uri="{FF2B5EF4-FFF2-40B4-BE49-F238E27FC236}">
                <a16:creationId xmlns:a16="http://schemas.microsoft.com/office/drawing/2014/main" id="{387BC1A5-73E2-11E0-8CE3-A814F5A7BF2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preview">
            <a:extLst>
              <a:ext uri="{FF2B5EF4-FFF2-40B4-BE49-F238E27FC236}">
                <a16:creationId xmlns:a16="http://schemas.microsoft.com/office/drawing/2014/main" id="{240F6FE7-53CF-7197-3E5F-D9963B3E5537}"/>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18" descr="Firemen putting out a fire&#10;&#10;AI-generated content may be incorrect.">
            <a:extLst>
              <a:ext uri="{FF2B5EF4-FFF2-40B4-BE49-F238E27FC236}">
                <a16:creationId xmlns:a16="http://schemas.microsoft.com/office/drawing/2014/main" id="{30511A81-DAAE-F19E-C5BA-85B91A2C72C5}"/>
              </a:ext>
            </a:extLst>
          </p:cNvPr>
          <p:cNvPicPr>
            <a:picLocks noChangeAspect="1"/>
          </p:cNvPicPr>
          <p:nvPr/>
        </p:nvPicPr>
        <p:blipFill>
          <a:blip r:embed="rId2"/>
          <a:stretch>
            <a:fillRect/>
          </a:stretch>
        </p:blipFill>
        <p:spPr>
          <a:xfrm>
            <a:off x="6095999" y="2855473"/>
            <a:ext cx="3042254" cy="3284069"/>
          </a:xfrm>
          <a:prstGeom prst="rect">
            <a:avLst/>
          </a:prstGeom>
        </p:spPr>
      </p:pic>
      <p:pic>
        <p:nvPicPr>
          <p:cNvPr id="21" name="Picture 20" descr="A group of men in suits&#10;&#10;AI-generated content may be incorrect.">
            <a:extLst>
              <a:ext uri="{FF2B5EF4-FFF2-40B4-BE49-F238E27FC236}">
                <a16:creationId xmlns:a16="http://schemas.microsoft.com/office/drawing/2014/main" id="{62644CC6-CD2A-82B8-D3DD-C851ECCB9E69}"/>
              </a:ext>
            </a:extLst>
          </p:cNvPr>
          <p:cNvPicPr>
            <a:picLocks noChangeAspect="1"/>
          </p:cNvPicPr>
          <p:nvPr/>
        </p:nvPicPr>
        <p:blipFill>
          <a:blip r:embed="rId3"/>
          <a:stretch>
            <a:fillRect/>
          </a:stretch>
        </p:blipFill>
        <p:spPr>
          <a:xfrm>
            <a:off x="261498" y="285769"/>
            <a:ext cx="5567804" cy="3210373"/>
          </a:xfrm>
          <a:prstGeom prst="rect">
            <a:avLst/>
          </a:prstGeom>
        </p:spPr>
      </p:pic>
      <p:pic>
        <p:nvPicPr>
          <p:cNvPr id="25" name="Picture 24" descr="A picture containing person, sky, military uniform, outdoor">
            <a:extLst>
              <a:ext uri="{FF2B5EF4-FFF2-40B4-BE49-F238E27FC236}">
                <a16:creationId xmlns:a16="http://schemas.microsoft.com/office/drawing/2014/main" id="{7ADB8C8F-2268-0B8B-6085-52656BE9A726}"/>
              </a:ext>
            </a:extLst>
          </p:cNvPr>
          <p:cNvPicPr>
            <a:picLocks noChangeAspect="1"/>
          </p:cNvPicPr>
          <p:nvPr/>
        </p:nvPicPr>
        <p:blipFill>
          <a:blip r:embed="rId4"/>
          <a:stretch>
            <a:fillRect/>
          </a:stretch>
        </p:blipFill>
        <p:spPr>
          <a:xfrm>
            <a:off x="249305" y="3429000"/>
            <a:ext cx="5618094" cy="2781688"/>
          </a:xfrm>
          <a:prstGeom prst="rect">
            <a:avLst/>
          </a:prstGeom>
        </p:spPr>
      </p:pic>
      <p:pic>
        <p:nvPicPr>
          <p:cNvPr id="27" name="Picture 26" descr="Two people standing in front of a flag">
            <a:extLst>
              <a:ext uri="{FF2B5EF4-FFF2-40B4-BE49-F238E27FC236}">
                <a16:creationId xmlns:a16="http://schemas.microsoft.com/office/drawing/2014/main" id="{B6967512-F5AA-06B3-5B6B-7472F35712A0}"/>
              </a:ext>
            </a:extLst>
          </p:cNvPr>
          <p:cNvPicPr>
            <a:picLocks noChangeAspect="1"/>
          </p:cNvPicPr>
          <p:nvPr/>
        </p:nvPicPr>
        <p:blipFill>
          <a:blip r:embed="rId5"/>
          <a:stretch>
            <a:fillRect/>
          </a:stretch>
        </p:blipFill>
        <p:spPr>
          <a:xfrm>
            <a:off x="9244932" y="2855473"/>
            <a:ext cx="2697763" cy="3284069"/>
          </a:xfrm>
          <a:prstGeom prst="rect">
            <a:avLst/>
          </a:prstGeom>
        </p:spPr>
      </p:pic>
    </p:spTree>
    <p:extLst>
      <p:ext uri="{BB962C8B-B14F-4D97-AF65-F5344CB8AC3E}">
        <p14:creationId xmlns:p14="http://schemas.microsoft.com/office/powerpoint/2010/main" val="3272904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E062255-7BDA-B8CF-3ED9-D8CC7D247D6C}"/>
              </a:ext>
            </a:extLst>
          </p:cNvPr>
          <p:cNvSpPr>
            <a:spLocks noGrp="1"/>
          </p:cNvSpPr>
          <p:nvPr>
            <p:ph type="body" sz="quarter" idx="18"/>
          </p:nvPr>
        </p:nvSpPr>
        <p:spPr/>
        <p:txBody>
          <a:bodyPr>
            <a:normAutofit fontScale="92500" lnSpcReduction="10000"/>
          </a:bodyPr>
          <a:lstStyle/>
          <a:p>
            <a:pPr algn="ctr"/>
            <a:r>
              <a:rPr lang="en-US" dirty="0"/>
              <a:t>The Villages Public Safety Department is committed to the safety of our community through the delivery of emergency services, fire prevention,  and education. We will safeguard life, property and the environment. </a:t>
            </a:r>
          </a:p>
          <a:p>
            <a:endParaRPr lang="en-US" dirty="0"/>
          </a:p>
        </p:txBody>
      </p:sp>
      <p:sp>
        <p:nvSpPr>
          <p:cNvPr id="9" name="Text Placeholder 8">
            <a:extLst>
              <a:ext uri="{FF2B5EF4-FFF2-40B4-BE49-F238E27FC236}">
                <a16:creationId xmlns:a16="http://schemas.microsoft.com/office/drawing/2014/main" id="{22AC46C5-AFB5-5B2B-29EC-D911C190A41A}"/>
              </a:ext>
            </a:extLst>
          </p:cNvPr>
          <p:cNvSpPr>
            <a:spLocks noGrp="1"/>
          </p:cNvSpPr>
          <p:nvPr>
            <p:ph type="body" sz="quarter" idx="19"/>
          </p:nvPr>
        </p:nvSpPr>
        <p:spPr/>
        <p:txBody>
          <a:bodyPr/>
          <a:lstStyle/>
          <a:p>
            <a:pPr algn="ctr"/>
            <a:r>
              <a:rPr lang="en-US" dirty="0"/>
              <a:t>In case of emergency dial 9-1-1</a:t>
            </a:r>
          </a:p>
          <a:p>
            <a:endParaRPr lang="en-US" dirty="0"/>
          </a:p>
        </p:txBody>
      </p:sp>
      <p:sp>
        <p:nvSpPr>
          <p:cNvPr id="13" name="Title 12">
            <a:extLst>
              <a:ext uri="{FF2B5EF4-FFF2-40B4-BE49-F238E27FC236}">
                <a16:creationId xmlns:a16="http://schemas.microsoft.com/office/drawing/2014/main" id="{633BB496-079B-B829-2A1A-95344559025D}"/>
              </a:ext>
            </a:extLst>
          </p:cNvPr>
          <p:cNvSpPr>
            <a:spLocks noGrp="1"/>
          </p:cNvSpPr>
          <p:nvPr>
            <p:ph type="ctrTitle"/>
          </p:nvPr>
        </p:nvSpPr>
        <p:spPr/>
        <p:txBody>
          <a:bodyPr>
            <a:normAutofit fontScale="90000"/>
          </a:bodyPr>
          <a:lstStyle/>
          <a:p>
            <a:pPr algn="ctr"/>
            <a:r>
              <a:rPr lang="en-US" dirty="0"/>
              <a:t>December 2025       Incidents</a:t>
            </a:r>
          </a:p>
        </p:txBody>
      </p:sp>
      <p:sp>
        <p:nvSpPr>
          <p:cNvPr id="19" name="TextBox 18">
            <a:extLst>
              <a:ext uri="{FF2B5EF4-FFF2-40B4-BE49-F238E27FC236}">
                <a16:creationId xmlns:a16="http://schemas.microsoft.com/office/drawing/2014/main" id="{62A31EDE-CAA0-87B8-0485-77426852AE91}"/>
              </a:ext>
            </a:extLst>
          </p:cNvPr>
          <p:cNvSpPr txBox="1"/>
          <p:nvPr/>
        </p:nvSpPr>
        <p:spPr>
          <a:xfrm>
            <a:off x="511419" y="1907757"/>
            <a:ext cx="2647363" cy="1938992"/>
          </a:xfrm>
          <a:prstGeom prst="rect">
            <a:avLst/>
          </a:prstGeom>
          <a:noFill/>
        </p:spPr>
        <p:txBody>
          <a:bodyPr wrap="square">
            <a:spAutoFit/>
          </a:bodyPr>
          <a:lstStyle/>
          <a:p>
            <a:pPr algn="ctr"/>
            <a:r>
              <a:rPr lang="en-US" sz="2000" b="1" dirty="0">
                <a:solidFill>
                  <a:schemeClr val="bg1"/>
                </a:solidFill>
                <a:latin typeface="IvyJournal" panose="020B0404020101010102"/>
              </a:rPr>
              <a:t>1,974 Emergency Medical Services Related Responses</a:t>
            </a:r>
          </a:p>
          <a:p>
            <a:pPr algn="ctr"/>
            <a:endParaRPr lang="en-US" sz="2000" b="1" dirty="0">
              <a:solidFill>
                <a:schemeClr val="bg1"/>
              </a:solidFill>
              <a:latin typeface="IvyJournal" panose="020B0404020101010102"/>
            </a:endParaRPr>
          </a:p>
          <a:p>
            <a:pPr algn="ctr"/>
            <a:r>
              <a:rPr lang="en-US" sz="2000" b="1" dirty="0">
                <a:solidFill>
                  <a:schemeClr val="bg1"/>
                </a:solidFill>
                <a:latin typeface="IvyJournal" panose="020B0404020101010102"/>
              </a:rPr>
              <a:t>770 Fire &amp; Fire Related Responses</a:t>
            </a:r>
            <a:endParaRPr lang="en-US" sz="2000" dirty="0">
              <a:solidFill>
                <a:schemeClr val="bg1"/>
              </a:solidFill>
            </a:endParaRPr>
          </a:p>
        </p:txBody>
      </p:sp>
      <p:graphicFrame>
        <p:nvGraphicFramePr>
          <p:cNvPr id="4" name="Picture Placeholder 3">
            <a:extLst>
              <a:ext uri="{FF2B5EF4-FFF2-40B4-BE49-F238E27FC236}">
                <a16:creationId xmlns:a16="http://schemas.microsoft.com/office/drawing/2014/main" id="{93E11C5C-1FF0-9B11-9277-E8F31322AE3B}"/>
              </a:ext>
            </a:extLst>
          </p:cNvPr>
          <p:cNvGraphicFramePr>
            <a:graphicFrameLocks noGrp="1"/>
          </p:cNvGraphicFramePr>
          <p:nvPr>
            <p:ph type="pic" sz="quarter" idx="13"/>
            <p:extLst>
              <p:ext uri="{D42A27DB-BD31-4B8C-83A1-F6EECF244321}">
                <p14:modId xmlns:p14="http://schemas.microsoft.com/office/powerpoint/2010/main" val="762695293"/>
              </p:ext>
            </p:extLst>
          </p:nvPr>
        </p:nvGraphicFramePr>
        <p:xfrm>
          <a:off x="3886200" y="291662"/>
          <a:ext cx="7620000" cy="2637215"/>
        </p:xfrm>
        <a:graphic>
          <a:graphicData uri="http://schemas.openxmlformats.org/drawingml/2006/table">
            <a:tbl>
              <a:tblPr firstRow="1" firstCol="1" lastRow="1" lastCol="1" bandRow="1" bandCol="1">
                <a:tableStyleId>{5C22544A-7EE6-4342-B048-85BDC9FD1C3A}</a:tableStyleId>
              </a:tblPr>
              <a:tblGrid>
                <a:gridCol w="6178062">
                  <a:extLst>
                    <a:ext uri="{9D8B030D-6E8A-4147-A177-3AD203B41FA5}">
                      <a16:colId xmlns:a16="http://schemas.microsoft.com/office/drawing/2014/main" val="3821475450"/>
                    </a:ext>
                  </a:extLst>
                </a:gridCol>
                <a:gridCol w="1441938">
                  <a:extLst>
                    <a:ext uri="{9D8B030D-6E8A-4147-A177-3AD203B41FA5}">
                      <a16:colId xmlns:a16="http://schemas.microsoft.com/office/drawing/2014/main" val="319886616"/>
                    </a:ext>
                  </a:extLst>
                </a:gridCol>
              </a:tblGrid>
              <a:tr h="465590">
                <a:tc gridSpan="2">
                  <a:txBody>
                    <a:bodyPr/>
                    <a:lstStyle/>
                    <a:p>
                      <a:pPr marL="0" marR="0" algn="ctr">
                        <a:spcBef>
                          <a:spcPts val="0"/>
                        </a:spcBef>
                        <a:spcAft>
                          <a:spcPts val="0"/>
                        </a:spcAft>
                      </a:pPr>
                      <a:r>
                        <a:rPr lang="en-US" sz="2800" u="sng" dirty="0">
                          <a:solidFill>
                            <a:schemeClr val="tx1"/>
                          </a:solidFill>
                          <a:effectLst/>
                          <a:latin typeface="IvyJournal" panose="020B0404020101010102"/>
                          <a:ea typeface="Garamond" panose="02020404030301010803" pitchFamily="18" charset="0"/>
                          <a:cs typeface="Garamond" panose="02020404030301010803" pitchFamily="18" charset="0"/>
                        </a:rPr>
                        <a:t>December 2025</a:t>
                      </a:r>
                    </a:p>
                  </a:txBody>
                  <a:tcPr marL="54610" marR="82550" marT="0" marB="0" anchor="ctr">
                    <a:lnB w="12700" cap="flat" cmpd="sng" algn="ctr">
                      <a:solidFill>
                        <a:srgbClr val="FFFFFF"/>
                      </a:solidFill>
                      <a:prstDash val="solid"/>
                      <a:round/>
                      <a:headEnd type="none" w="med" len="med"/>
                      <a:tailEnd type="none" w="med" len="med"/>
                    </a:lnB>
                    <a:solidFill>
                      <a:srgbClr val="C4A67A"/>
                    </a:solidFill>
                  </a:tcPr>
                </a:tc>
                <a:tc hMerge="1">
                  <a:txBody>
                    <a:bodyPr/>
                    <a:lstStyle/>
                    <a:p>
                      <a:endParaRPr lang="en-US"/>
                    </a:p>
                  </a:txBody>
                  <a:tcPr/>
                </a:tc>
                <a:extLst>
                  <a:ext uri="{0D108BD9-81ED-4DB2-BD59-A6C34878D82A}">
                    <a16:rowId xmlns:a16="http://schemas.microsoft.com/office/drawing/2014/main" val="3447461655"/>
                  </a:ext>
                </a:extLst>
              </a:tr>
              <a:tr h="1048787">
                <a:tc>
                  <a:txBody>
                    <a:bodyPr/>
                    <a:lstStyle/>
                    <a:p>
                      <a:pPr marL="0" marR="0">
                        <a:spcBef>
                          <a:spcPts val="0"/>
                        </a:spcBef>
                        <a:spcAft>
                          <a:spcPts val="0"/>
                        </a:spcAft>
                      </a:pPr>
                      <a:r>
                        <a:rPr lang="en-US" sz="2400" dirty="0">
                          <a:solidFill>
                            <a:schemeClr val="tx1"/>
                          </a:solidFill>
                          <a:effectLst/>
                          <a:latin typeface="IvyJournal" panose="020B0404020101010102"/>
                        </a:rPr>
                        <a:t>Emergency Medical Services Related Responses</a:t>
                      </a:r>
                      <a:endParaRPr lang="en-US" sz="2400" dirty="0">
                        <a:solidFill>
                          <a:schemeClr val="tx1"/>
                        </a:solidFill>
                        <a:effectLst/>
                        <a:latin typeface="IvyJournal" panose="020B0404020101010102"/>
                        <a:ea typeface="Garamond" panose="02020404030301010803" pitchFamily="18" charset="0"/>
                        <a:cs typeface="Garamond" panose="02020404030301010803" pitchFamily="18" charset="0"/>
                      </a:endParaRPr>
                    </a:p>
                  </a:txBody>
                  <a:tcPr marL="54610" marR="82550" marT="0" marB="0" anchor="ctr">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A67A">
                        <a:alpha val="25490"/>
                      </a:srgbClr>
                    </a:solidFill>
                  </a:tcPr>
                </a:tc>
                <a:tc>
                  <a:txBody>
                    <a:bodyPr/>
                    <a:lstStyle/>
                    <a:p>
                      <a:pPr marL="123825" marR="0" algn="ctr">
                        <a:spcBef>
                          <a:spcPts val="0"/>
                        </a:spcBef>
                        <a:spcAft>
                          <a:spcPts val="0"/>
                        </a:spcAft>
                      </a:pPr>
                      <a:r>
                        <a:rPr lang="en-US" sz="2400" dirty="0">
                          <a:solidFill>
                            <a:schemeClr val="tx1"/>
                          </a:solidFill>
                          <a:effectLst/>
                          <a:latin typeface="IvyJournal" panose="020B0404020101010102"/>
                          <a:ea typeface="Garamond" panose="02020404030301010803" pitchFamily="18" charset="0"/>
                          <a:cs typeface="Garamond" panose="02020404030301010803" pitchFamily="18" charset="0"/>
                        </a:rPr>
                        <a:t>1,974</a:t>
                      </a:r>
                    </a:p>
                  </a:txBody>
                  <a:tcPr marL="54610" marR="82550" marT="0" marB="0"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A67A">
                        <a:alpha val="25882"/>
                      </a:srgbClr>
                    </a:solidFill>
                  </a:tcPr>
                </a:tc>
                <a:extLst>
                  <a:ext uri="{0D108BD9-81ED-4DB2-BD59-A6C34878D82A}">
                    <a16:rowId xmlns:a16="http://schemas.microsoft.com/office/drawing/2014/main" val="3813492089"/>
                  </a:ext>
                </a:extLst>
              </a:tr>
              <a:tr h="391318">
                <a:tc>
                  <a:txBody>
                    <a:bodyPr/>
                    <a:lstStyle/>
                    <a:p>
                      <a:pPr marL="0" marR="0">
                        <a:spcBef>
                          <a:spcPts val="0"/>
                        </a:spcBef>
                        <a:spcAft>
                          <a:spcPts val="0"/>
                        </a:spcAft>
                      </a:pPr>
                      <a:r>
                        <a:rPr lang="en-US" sz="2400" dirty="0">
                          <a:solidFill>
                            <a:schemeClr val="tx1"/>
                          </a:solidFill>
                          <a:effectLst/>
                          <a:latin typeface="IvyJournal" panose="020B0404020101010102"/>
                        </a:rPr>
                        <a:t> Fire/Other Responses</a:t>
                      </a:r>
                      <a:endParaRPr lang="en-US" sz="2400" dirty="0">
                        <a:solidFill>
                          <a:schemeClr val="tx1"/>
                        </a:solidFill>
                        <a:effectLst/>
                        <a:latin typeface="IvyJournal" panose="020B0404020101010102"/>
                        <a:ea typeface="Garamond" panose="02020404030301010803" pitchFamily="18" charset="0"/>
                        <a:cs typeface="Garamond" panose="02020404030301010803" pitchFamily="18" charset="0"/>
                      </a:endParaRPr>
                    </a:p>
                  </a:txBody>
                  <a:tcPr marL="54610" marR="82550" marT="0" marB="0" anchor="ctr">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A67A">
                        <a:alpha val="25490"/>
                      </a:srgbClr>
                    </a:solidFill>
                  </a:tcPr>
                </a:tc>
                <a:tc>
                  <a:txBody>
                    <a:bodyPr/>
                    <a:lstStyle/>
                    <a:p>
                      <a:pPr marL="123825" marR="0" algn="ctr">
                        <a:spcBef>
                          <a:spcPts val="0"/>
                        </a:spcBef>
                        <a:spcAft>
                          <a:spcPts val="0"/>
                        </a:spcAft>
                      </a:pPr>
                      <a:r>
                        <a:rPr lang="en-US" sz="2400" dirty="0">
                          <a:solidFill>
                            <a:schemeClr val="tx1"/>
                          </a:solidFill>
                          <a:effectLst/>
                          <a:latin typeface="IvyJournal" panose="020B0404020101010102"/>
                          <a:ea typeface="Garamond" panose="02020404030301010803" pitchFamily="18" charset="0"/>
                          <a:cs typeface="Garamond" panose="02020404030301010803" pitchFamily="18" charset="0"/>
                        </a:rPr>
                        <a:t> 770</a:t>
                      </a:r>
                    </a:p>
                  </a:txBody>
                  <a:tcPr marL="54610" marR="82550" marT="0" marB="0"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A67A">
                        <a:alpha val="25882"/>
                      </a:srgbClr>
                    </a:solidFill>
                  </a:tcPr>
                </a:tc>
                <a:extLst>
                  <a:ext uri="{0D108BD9-81ED-4DB2-BD59-A6C34878D82A}">
                    <a16:rowId xmlns:a16="http://schemas.microsoft.com/office/drawing/2014/main" val="2705352460"/>
                  </a:ext>
                </a:extLst>
              </a:tr>
              <a:tr h="699191">
                <a:tc>
                  <a:txBody>
                    <a:bodyPr/>
                    <a:lstStyle/>
                    <a:p>
                      <a:pPr marL="0" marR="0" algn="ctr">
                        <a:spcBef>
                          <a:spcPts val="0"/>
                        </a:spcBef>
                        <a:spcAft>
                          <a:spcPts val="0"/>
                        </a:spcAft>
                      </a:pPr>
                      <a:r>
                        <a:rPr lang="en-US" sz="2400" i="0" u="none" dirty="0">
                          <a:solidFill>
                            <a:schemeClr val="tx1"/>
                          </a:solidFill>
                          <a:effectLst/>
                          <a:latin typeface="IvyJournal" panose="020B0404020101010102"/>
                        </a:rPr>
                        <a:t> </a:t>
                      </a:r>
                    </a:p>
                    <a:p>
                      <a:pPr marL="0" marR="0" algn="r">
                        <a:spcBef>
                          <a:spcPts val="0"/>
                        </a:spcBef>
                        <a:spcAft>
                          <a:spcPts val="0"/>
                        </a:spcAft>
                      </a:pPr>
                      <a:r>
                        <a:rPr lang="en-US" sz="2400" i="0" u="none" dirty="0">
                          <a:solidFill>
                            <a:schemeClr val="tx1"/>
                          </a:solidFill>
                          <a:effectLst/>
                          <a:latin typeface="IvyJournal" panose="020B0404020101010102"/>
                        </a:rPr>
                        <a:t>Total Incidents</a:t>
                      </a:r>
                      <a:endParaRPr lang="en-US" sz="2400" i="0" u="none" dirty="0">
                        <a:solidFill>
                          <a:schemeClr val="tx1"/>
                        </a:solidFill>
                        <a:effectLst/>
                        <a:latin typeface="IvyJournal" panose="020B0404020101010102"/>
                        <a:ea typeface="Garamond" panose="02020404030301010803" pitchFamily="18" charset="0"/>
                        <a:cs typeface="Garamond" panose="02020404030301010803" pitchFamily="18" charset="0"/>
                      </a:endParaRPr>
                    </a:p>
                  </a:txBody>
                  <a:tcPr marL="54610" marR="82550" marT="0" marB="0" anchor="ctr">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solidFill>
                      <a:srgbClr val="DAC7AA"/>
                    </a:solidFill>
                  </a:tcPr>
                </a:tc>
                <a:tc>
                  <a:txBody>
                    <a:bodyPr/>
                    <a:lstStyle/>
                    <a:p>
                      <a:pPr marL="0" marR="0" algn="ctr">
                        <a:spcBef>
                          <a:spcPts val="0"/>
                        </a:spcBef>
                        <a:spcAft>
                          <a:spcPts val="0"/>
                        </a:spcAft>
                      </a:pPr>
                      <a:endParaRPr lang="en-US" sz="2400" i="0" u="none" dirty="0">
                        <a:solidFill>
                          <a:schemeClr val="tx1"/>
                        </a:solidFill>
                        <a:effectLst/>
                        <a:latin typeface="IvyJournal" panose="020B0404020101010102"/>
                        <a:ea typeface="Garamond" panose="02020404030301010803" pitchFamily="18" charset="0"/>
                        <a:cs typeface="Garamond" panose="02020404030301010803" pitchFamily="18" charset="0"/>
                      </a:endParaRPr>
                    </a:p>
                    <a:p>
                      <a:pPr marL="0" marR="0" algn="ctr">
                        <a:spcBef>
                          <a:spcPts val="0"/>
                        </a:spcBef>
                        <a:spcAft>
                          <a:spcPts val="0"/>
                        </a:spcAft>
                      </a:pPr>
                      <a:r>
                        <a:rPr lang="en-US" sz="2400" i="0" u="none" dirty="0">
                          <a:solidFill>
                            <a:schemeClr val="tx1"/>
                          </a:solidFill>
                          <a:effectLst/>
                          <a:latin typeface="IvyJournal" panose="020B0404020101010102"/>
                          <a:ea typeface="Garamond" panose="02020404030301010803" pitchFamily="18" charset="0"/>
                          <a:cs typeface="Garamond" panose="02020404030301010803" pitchFamily="18" charset="0"/>
                        </a:rPr>
                        <a:t> 2,744</a:t>
                      </a:r>
                    </a:p>
                  </a:txBody>
                  <a:tcPr marL="54610" marR="82550" marT="0" marB="0"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solidFill>
                      <a:srgbClr val="DAC7AA"/>
                    </a:solidFill>
                  </a:tcPr>
                </a:tc>
                <a:extLst>
                  <a:ext uri="{0D108BD9-81ED-4DB2-BD59-A6C34878D82A}">
                    <a16:rowId xmlns:a16="http://schemas.microsoft.com/office/drawing/2014/main" val="4178500932"/>
                  </a:ext>
                </a:extLst>
              </a:tr>
            </a:tbl>
          </a:graphicData>
        </a:graphic>
      </p:graphicFrame>
      <p:graphicFrame>
        <p:nvGraphicFramePr>
          <p:cNvPr id="5" name="Chart 4">
            <a:extLst>
              <a:ext uri="{FF2B5EF4-FFF2-40B4-BE49-F238E27FC236}">
                <a16:creationId xmlns:a16="http://schemas.microsoft.com/office/drawing/2014/main" id="{8BF0BD5D-C732-DF91-A3E0-A652EC172BC5}"/>
              </a:ext>
            </a:extLst>
          </p:cNvPr>
          <p:cNvGraphicFramePr/>
          <p:nvPr>
            <p:extLst>
              <p:ext uri="{D42A27DB-BD31-4B8C-83A1-F6EECF244321}">
                <p14:modId xmlns:p14="http://schemas.microsoft.com/office/powerpoint/2010/main" val="2852676199"/>
              </p:ext>
            </p:extLst>
          </p:nvPr>
        </p:nvGraphicFramePr>
        <p:xfrm>
          <a:off x="4380344" y="2928877"/>
          <a:ext cx="6858000" cy="29546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01387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E062255-7BDA-B8CF-3ED9-D8CC7D247D6C}"/>
              </a:ext>
            </a:extLst>
          </p:cNvPr>
          <p:cNvSpPr>
            <a:spLocks noGrp="1"/>
          </p:cNvSpPr>
          <p:nvPr>
            <p:ph type="body" sz="quarter" idx="18"/>
          </p:nvPr>
        </p:nvSpPr>
        <p:spPr/>
        <p:txBody>
          <a:bodyPr>
            <a:normAutofit fontScale="92500" lnSpcReduction="10000"/>
          </a:bodyPr>
          <a:lstStyle/>
          <a:p>
            <a:pPr algn="ctr"/>
            <a:r>
              <a:rPr lang="en-US" dirty="0"/>
              <a:t>The Villages Public Safety Department is committed to the safety of our community through the delivery of emergency services, fire prevention,  and education. We will safeguard life, property and the environment. </a:t>
            </a:r>
          </a:p>
          <a:p>
            <a:endParaRPr lang="en-US" dirty="0"/>
          </a:p>
        </p:txBody>
      </p:sp>
      <p:sp>
        <p:nvSpPr>
          <p:cNvPr id="9" name="Text Placeholder 8">
            <a:extLst>
              <a:ext uri="{FF2B5EF4-FFF2-40B4-BE49-F238E27FC236}">
                <a16:creationId xmlns:a16="http://schemas.microsoft.com/office/drawing/2014/main" id="{22AC46C5-AFB5-5B2B-29EC-D911C190A41A}"/>
              </a:ext>
            </a:extLst>
          </p:cNvPr>
          <p:cNvSpPr>
            <a:spLocks noGrp="1"/>
          </p:cNvSpPr>
          <p:nvPr>
            <p:ph type="body" sz="quarter" idx="19"/>
          </p:nvPr>
        </p:nvSpPr>
        <p:spPr/>
        <p:txBody>
          <a:bodyPr/>
          <a:lstStyle/>
          <a:p>
            <a:pPr algn="ctr"/>
            <a:r>
              <a:rPr lang="en-US" dirty="0"/>
              <a:t>In case of emergency dial 9-1-1</a:t>
            </a:r>
          </a:p>
          <a:p>
            <a:endParaRPr lang="en-US" dirty="0"/>
          </a:p>
        </p:txBody>
      </p:sp>
      <p:sp>
        <p:nvSpPr>
          <p:cNvPr id="13" name="Title 12">
            <a:extLst>
              <a:ext uri="{FF2B5EF4-FFF2-40B4-BE49-F238E27FC236}">
                <a16:creationId xmlns:a16="http://schemas.microsoft.com/office/drawing/2014/main" id="{633BB496-079B-B829-2A1A-95344559025D}"/>
              </a:ext>
            </a:extLst>
          </p:cNvPr>
          <p:cNvSpPr>
            <a:spLocks noGrp="1"/>
          </p:cNvSpPr>
          <p:nvPr>
            <p:ph type="ctrTitle"/>
          </p:nvPr>
        </p:nvSpPr>
        <p:spPr>
          <a:xfrm>
            <a:off x="391730" y="304801"/>
            <a:ext cx="2824751" cy="1295401"/>
          </a:xfrm>
        </p:spPr>
        <p:txBody>
          <a:bodyPr>
            <a:normAutofit fontScale="90000"/>
          </a:bodyPr>
          <a:lstStyle/>
          <a:p>
            <a:pPr algn="ctr"/>
            <a:r>
              <a:rPr lang="en-US" sz="2200" dirty="0"/>
              <a:t>December 2025</a:t>
            </a:r>
            <a:br>
              <a:rPr lang="en-US" sz="2200" dirty="0"/>
            </a:br>
            <a:r>
              <a:rPr lang="en-US" sz="2200" dirty="0"/>
              <a:t>Average Response Times within </a:t>
            </a:r>
            <a:br>
              <a:rPr lang="en-US" sz="2200" dirty="0"/>
            </a:br>
            <a:r>
              <a:rPr lang="en-US" sz="2200" dirty="0"/>
              <a:t>The Villages</a:t>
            </a:r>
            <a:endParaRPr lang="en-US" sz="2200" dirty="0">
              <a:solidFill>
                <a:srgbClr val="FFFFFF"/>
              </a:solidFill>
            </a:endParaRPr>
          </a:p>
        </p:txBody>
      </p:sp>
      <p:sp>
        <p:nvSpPr>
          <p:cNvPr id="19" name="TextBox 18">
            <a:extLst>
              <a:ext uri="{FF2B5EF4-FFF2-40B4-BE49-F238E27FC236}">
                <a16:creationId xmlns:a16="http://schemas.microsoft.com/office/drawing/2014/main" id="{62A31EDE-CAA0-87B8-0485-77426852AE91}"/>
              </a:ext>
            </a:extLst>
          </p:cNvPr>
          <p:cNvSpPr txBox="1"/>
          <p:nvPr/>
        </p:nvSpPr>
        <p:spPr>
          <a:xfrm>
            <a:off x="480425" y="1894345"/>
            <a:ext cx="2647363" cy="2985433"/>
          </a:xfrm>
          <a:prstGeom prst="rect">
            <a:avLst/>
          </a:prstGeom>
          <a:noFill/>
        </p:spPr>
        <p:txBody>
          <a:bodyPr wrap="square">
            <a:spAutoFit/>
          </a:bodyPr>
          <a:lstStyle/>
          <a:p>
            <a:pPr algn="ctr"/>
            <a:r>
              <a:rPr lang="en-US" sz="2000" b="1" dirty="0">
                <a:solidFill>
                  <a:schemeClr val="bg1"/>
                </a:solidFill>
                <a:latin typeface="IvyJournal" panose="020B0404020101010102"/>
              </a:rPr>
              <a:t>Longterm Goal:</a:t>
            </a:r>
            <a:br>
              <a:rPr lang="en-US" sz="2000" b="1" dirty="0">
                <a:solidFill>
                  <a:schemeClr val="bg1"/>
                </a:solidFill>
                <a:latin typeface="IvyJournal" panose="020B0404020101010102"/>
              </a:rPr>
            </a:br>
            <a:br>
              <a:rPr lang="en-US" sz="2000" b="1" dirty="0">
                <a:solidFill>
                  <a:schemeClr val="bg1"/>
                </a:solidFill>
                <a:latin typeface="IvyJournal" panose="020B0404020101010102"/>
              </a:rPr>
            </a:br>
            <a:r>
              <a:rPr lang="en-US" sz="2000" b="1" dirty="0">
                <a:solidFill>
                  <a:schemeClr val="bg1"/>
                </a:solidFill>
                <a:latin typeface="IvyJournal" panose="020B0404020101010102"/>
              </a:rPr>
              <a:t>Sustained Reduction of First Unit “On Scene” Response Time</a:t>
            </a:r>
          </a:p>
          <a:p>
            <a:pPr algn="ctr"/>
            <a:endParaRPr lang="en-US" sz="2000" b="1" dirty="0">
              <a:solidFill>
                <a:schemeClr val="bg1"/>
              </a:solidFill>
              <a:latin typeface="IvyJournal" panose="020B0404020101010102"/>
            </a:endParaRPr>
          </a:p>
          <a:p>
            <a:pPr algn="ctr"/>
            <a:endParaRPr lang="en-US" sz="2400" b="1" dirty="0">
              <a:solidFill>
                <a:schemeClr val="bg1"/>
              </a:solidFill>
              <a:latin typeface="IvyJournal" panose="020B0404020101010102"/>
            </a:endParaRPr>
          </a:p>
          <a:p>
            <a:pPr algn="ctr"/>
            <a:r>
              <a:rPr lang="en-US" sz="2400" b="1" dirty="0">
                <a:solidFill>
                  <a:schemeClr val="bg1"/>
                </a:solidFill>
                <a:latin typeface="IvyJournal" panose="020B0404020101010102"/>
              </a:rPr>
              <a:t> </a:t>
            </a:r>
            <a:endParaRPr lang="en-US" dirty="0">
              <a:solidFill>
                <a:schemeClr val="bg1"/>
              </a:solidFill>
            </a:endParaRPr>
          </a:p>
        </p:txBody>
      </p:sp>
      <p:graphicFrame>
        <p:nvGraphicFramePr>
          <p:cNvPr id="4" name="Table 3">
            <a:extLst>
              <a:ext uri="{FF2B5EF4-FFF2-40B4-BE49-F238E27FC236}">
                <a16:creationId xmlns:a16="http://schemas.microsoft.com/office/drawing/2014/main" id="{AA4ED9BF-FA36-E191-1F79-FED62ACE385F}"/>
              </a:ext>
            </a:extLst>
          </p:cNvPr>
          <p:cNvGraphicFramePr>
            <a:graphicFrameLocks noGrp="1"/>
          </p:cNvGraphicFramePr>
          <p:nvPr>
            <p:extLst>
              <p:ext uri="{D42A27DB-BD31-4B8C-83A1-F6EECF244321}">
                <p14:modId xmlns:p14="http://schemas.microsoft.com/office/powerpoint/2010/main" val="2122963316"/>
              </p:ext>
            </p:extLst>
          </p:nvPr>
        </p:nvGraphicFramePr>
        <p:xfrm>
          <a:off x="3505200" y="304801"/>
          <a:ext cx="8206374" cy="5776025"/>
        </p:xfrm>
        <a:graphic>
          <a:graphicData uri="http://schemas.openxmlformats.org/drawingml/2006/table">
            <a:tbl>
              <a:tblPr firstRow="1" bandRow="1">
                <a:tableStyleId>{2D5ABB26-0587-4C30-8999-92F81FD0307C}</a:tableStyleId>
              </a:tblPr>
              <a:tblGrid>
                <a:gridCol w="2154948">
                  <a:extLst>
                    <a:ext uri="{9D8B030D-6E8A-4147-A177-3AD203B41FA5}">
                      <a16:colId xmlns:a16="http://schemas.microsoft.com/office/drawing/2014/main" val="463433509"/>
                    </a:ext>
                  </a:extLst>
                </a:gridCol>
                <a:gridCol w="2215103">
                  <a:extLst>
                    <a:ext uri="{9D8B030D-6E8A-4147-A177-3AD203B41FA5}">
                      <a16:colId xmlns:a16="http://schemas.microsoft.com/office/drawing/2014/main" val="3011220939"/>
                    </a:ext>
                  </a:extLst>
                </a:gridCol>
                <a:gridCol w="2107176">
                  <a:extLst>
                    <a:ext uri="{9D8B030D-6E8A-4147-A177-3AD203B41FA5}">
                      <a16:colId xmlns:a16="http://schemas.microsoft.com/office/drawing/2014/main" val="1416275835"/>
                    </a:ext>
                  </a:extLst>
                </a:gridCol>
                <a:gridCol w="1729147">
                  <a:extLst>
                    <a:ext uri="{9D8B030D-6E8A-4147-A177-3AD203B41FA5}">
                      <a16:colId xmlns:a16="http://schemas.microsoft.com/office/drawing/2014/main" val="1830984768"/>
                    </a:ext>
                  </a:extLst>
                </a:gridCol>
              </a:tblGrid>
              <a:tr h="919793">
                <a:tc gridSpan="4">
                  <a:txBody>
                    <a:bodyPr/>
                    <a:lstStyle/>
                    <a:p>
                      <a:pPr algn="ctr">
                        <a:lnSpc>
                          <a:spcPct val="100000"/>
                        </a:lnSpc>
                        <a:spcBef>
                          <a:spcPts val="229"/>
                        </a:spcBef>
                      </a:pPr>
                      <a:r>
                        <a:rPr sz="2800" b="1" spc="-5" dirty="0">
                          <a:solidFill>
                            <a:srgbClr val="FF0000"/>
                          </a:solidFill>
                          <a:latin typeface="IvyJournal" panose="020B0404020101010102"/>
                          <a:cs typeface="Times New Roman"/>
                        </a:rPr>
                        <a:t>All</a:t>
                      </a:r>
                      <a:r>
                        <a:rPr sz="2800" b="1" spc="-10" dirty="0">
                          <a:solidFill>
                            <a:srgbClr val="FF0000"/>
                          </a:solidFill>
                          <a:latin typeface="IvyJournal" panose="020B0404020101010102"/>
                          <a:cs typeface="Times New Roman"/>
                        </a:rPr>
                        <a:t> </a:t>
                      </a:r>
                      <a:r>
                        <a:rPr sz="2800" b="1" spc="-5" dirty="0">
                          <a:solidFill>
                            <a:srgbClr val="FF0000"/>
                          </a:solidFill>
                          <a:latin typeface="IvyJournal" panose="020B0404020101010102"/>
                          <a:cs typeface="Times New Roman"/>
                        </a:rPr>
                        <a:t>Emergency</a:t>
                      </a:r>
                      <a:r>
                        <a:rPr sz="2800" b="1" spc="10" dirty="0">
                          <a:solidFill>
                            <a:srgbClr val="FF0000"/>
                          </a:solidFill>
                          <a:latin typeface="IvyJournal" panose="020B0404020101010102"/>
                          <a:cs typeface="Times New Roman"/>
                        </a:rPr>
                        <a:t> </a:t>
                      </a:r>
                      <a:r>
                        <a:rPr sz="2800" b="1" spc="-5" dirty="0">
                          <a:solidFill>
                            <a:srgbClr val="FF0000"/>
                          </a:solidFill>
                          <a:latin typeface="IvyJournal" panose="020B0404020101010102"/>
                          <a:cs typeface="Times New Roman"/>
                        </a:rPr>
                        <a:t>Calls</a:t>
                      </a:r>
                      <a:r>
                        <a:rPr sz="2800" b="1" spc="-10" dirty="0">
                          <a:solidFill>
                            <a:srgbClr val="FF0000"/>
                          </a:solidFill>
                          <a:latin typeface="IvyJournal" panose="020B0404020101010102"/>
                          <a:cs typeface="Times New Roman"/>
                        </a:rPr>
                        <a:t> </a:t>
                      </a:r>
                      <a:r>
                        <a:rPr sz="2800" b="1" u="sng" spc="-10" dirty="0">
                          <a:solidFill>
                            <a:srgbClr val="FF0000"/>
                          </a:solidFill>
                          <a:uFill>
                            <a:solidFill>
                              <a:srgbClr val="FF0000"/>
                            </a:solidFill>
                          </a:uFill>
                          <a:latin typeface="IvyJournal" panose="020B0404020101010102"/>
                          <a:cs typeface="Times New Roman"/>
                        </a:rPr>
                        <a:t>within The</a:t>
                      </a:r>
                      <a:r>
                        <a:rPr sz="2800" b="1" u="sng" spc="-55" dirty="0">
                          <a:solidFill>
                            <a:srgbClr val="FF0000"/>
                          </a:solidFill>
                          <a:uFill>
                            <a:solidFill>
                              <a:srgbClr val="FF0000"/>
                            </a:solidFill>
                          </a:uFill>
                          <a:latin typeface="IvyJournal" panose="020B0404020101010102"/>
                          <a:cs typeface="Times New Roman"/>
                        </a:rPr>
                        <a:t> </a:t>
                      </a:r>
                      <a:r>
                        <a:rPr sz="2800" b="1" u="sng" spc="-15" dirty="0">
                          <a:solidFill>
                            <a:srgbClr val="FF0000"/>
                          </a:solidFill>
                          <a:uFill>
                            <a:solidFill>
                              <a:srgbClr val="FF0000"/>
                            </a:solidFill>
                          </a:uFill>
                          <a:latin typeface="IvyJournal" panose="020B0404020101010102"/>
                          <a:cs typeface="Times New Roman"/>
                        </a:rPr>
                        <a:t>Villages</a:t>
                      </a:r>
                      <a:endParaRPr sz="2800" dirty="0">
                        <a:latin typeface="IvyJournal" panose="020B0404020101010102"/>
                        <a:cs typeface="Times New Roman"/>
                      </a:endParaRPr>
                    </a:p>
                    <a:p>
                      <a:pPr algn="ctr">
                        <a:lnSpc>
                          <a:spcPct val="100000"/>
                        </a:lnSpc>
                        <a:spcBef>
                          <a:spcPts val="280"/>
                        </a:spcBef>
                      </a:pPr>
                      <a:r>
                        <a:rPr sz="1500" spc="-5" dirty="0">
                          <a:latin typeface="IvyJournal" panose="020B0404020101010102"/>
                          <a:cs typeface="Times New Roman"/>
                        </a:rPr>
                        <a:t>Measured </a:t>
                      </a:r>
                      <a:r>
                        <a:rPr sz="1500" dirty="0">
                          <a:latin typeface="IvyJournal" panose="020B0404020101010102"/>
                          <a:cs typeface="Times New Roman"/>
                        </a:rPr>
                        <a:t>in</a:t>
                      </a:r>
                      <a:r>
                        <a:rPr sz="1500" spc="-20" dirty="0">
                          <a:latin typeface="IvyJournal" panose="020B0404020101010102"/>
                          <a:cs typeface="Times New Roman"/>
                        </a:rPr>
                        <a:t> </a:t>
                      </a:r>
                      <a:r>
                        <a:rPr sz="1500" spc="-5" dirty="0">
                          <a:latin typeface="IvyJournal" panose="020B0404020101010102"/>
                          <a:cs typeface="Times New Roman"/>
                        </a:rPr>
                        <a:t>minutes</a:t>
                      </a:r>
                      <a:r>
                        <a:rPr sz="1500" spc="-20" dirty="0">
                          <a:latin typeface="IvyJournal" panose="020B0404020101010102"/>
                          <a:cs typeface="Times New Roman"/>
                        </a:rPr>
                        <a:t> </a:t>
                      </a:r>
                      <a:r>
                        <a:rPr sz="1500" spc="-5" dirty="0">
                          <a:latin typeface="IvyJournal" panose="020B0404020101010102"/>
                          <a:cs typeface="Times New Roman"/>
                        </a:rPr>
                        <a:t>and</a:t>
                      </a:r>
                      <a:r>
                        <a:rPr sz="1500" dirty="0">
                          <a:latin typeface="IvyJournal" panose="020B0404020101010102"/>
                          <a:cs typeface="Times New Roman"/>
                        </a:rPr>
                        <a:t> </a:t>
                      </a:r>
                      <a:r>
                        <a:rPr sz="1500" spc="-5" dirty="0">
                          <a:latin typeface="IvyJournal" panose="020B0404020101010102"/>
                          <a:cs typeface="Times New Roman"/>
                        </a:rPr>
                        <a:t>seconds</a:t>
                      </a:r>
                      <a:r>
                        <a:rPr sz="1500" spc="-20" dirty="0">
                          <a:latin typeface="IvyJournal" panose="020B0404020101010102"/>
                          <a:cs typeface="Times New Roman"/>
                        </a:rPr>
                        <a:t> </a:t>
                      </a:r>
                      <a:r>
                        <a:rPr sz="1500" spc="-5" dirty="0">
                          <a:latin typeface="IvyJournal" panose="020B0404020101010102"/>
                          <a:cs typeface="Times New Roman"/>
                        </a:rPr>
                        <a:t>(</a:t>
                      </a:r>
                      <a:r>
                        <a:rPr sz="1500" b="1" spc="-5" dirty="0">
                          <a:latin typeface="IvyJournal" panose="020B0404020101010102"/>
                          <a:cs typeface="Times New Roman"/>
                        </a:rPr>
                        <a:t>mm:ss</a:t>
                      </a:r>
                      <a:r>
                        <a:rPr sz="1500" spc="-5" dirty="0">
                          <a:latin typeface="IvyJournal" panose="020B0404020101010102"/>
                          <a:cs typeface="Times New Roman"/>
                        </a:rPr>
                        <a:t>)</a:t>
                      </a:r>
                      <a:endParaRPr sz="1500" dirty="0">
                        <a:latin typeface="IvyJournal" panose="020B0404020101010102"/>
                        <a:cs typeface="Times New Roman"/>
                      </a:endParaRPr>
                    </a:p>
                  </a:txBody>
                  <a:tcPr marL="0" marR="0" marT="2920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2182219847"/>
                  </a:ext>
                </a:extLst>
              </a:tr>
              <a:tr h="987094">
                <a:tc>
                  <a:txBody>
                    <a:bodyPr/>
                    <a:lstStyle/>
                    <a:p>
                      <a:pPr>
                        <a:lnSpc>
                          <a:spcPct val="100000"/>
                        </a:lnSpc>
                      </a:pPr>
                      <a:endParaRPr sz="2000" dirty="0">
                        <a:latin typeface="IvyJournal" panose="020B0404020101010102"/>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556260" marR="349885" indent="-200025" algn="ctr">
                        <a:lnSpc>
                          <a:spcPct val="107200"/>
                        </a:lnSpc>
                        <a:spcBef>
                          <a:spcPts val="105"/>
                        </a:spcBef>
                      </a:pPr>
                      <a:r>
                        <a:rPr lang="en-US" sz="1800" b="1" dirty="0">
                          <a:latin typeface="IvyJournal" panose="020B0404020101010102"/>
                          <a:ea typeface="HGPGothicE" panose="020B0400000000000000" pitchFamily="34" charset="-128"/>
                          <a:cs typeface="Times New Roman"/>
                        </a:rPr>
                        <a:t>  </a:t>
                      </a:r>
                      <a:r>
                        <a:rPr sz="1600" b="1" dirty="0">
                          <a:latin typeface="IvyJournal" panose="020B0404020101010102"/>
                          <a:ea typeface="HGPGothicE" panose="020B0400000000000000" pitchFamily="34" charset="-128"/>
                          <a:cs typeface="Times New Roman"/>
                        </a:rPr>
                        <a:t>Baseline</a:t>
                      </a:r>
                      <a:endParaRPr lang="en-US" sz="1600" b="1" spc="-100" dirty="0">
                        <a:latin typeface="IvyJournal" panose="020B0404020101010102"/>
                        <a:ea typeface="HGPGothicE" panose="020B0400000000000000" pitchFamily="34" charset="-128"/>
                        <a:cs typeface="Times New Roman"/>
                      </a:endParaRPr>
                    </a:p>
                    <a:p>
                      <a:pPr marL="556260" marR="349885" indent="-200025" algn="ctr">
                        <a:lnSpc>
                          <a:spcPct val="107200"/>
                        </a:lnSpc>
                        <a:spcBef>
                          <a:spcPts val="105"/>
                        </a:spcBef>
                      </a:pPr>
                      <a:r>
                        <a:rPr sz="1600" b="1" u="sng" dirty="0">
                          <a:uFill>
                            <a:solidFill>
                              <a:srgbClr val="000000"/>
                            </a:solidFill>
                          </a:uFill>
                          <a:latin typeface="IvyJournal" panose="020B0404020101010102"/>
                          <a:cs typeface="Times New Roman"/>
                        </a:rPr>
                        <a:t>(Actual) </a:t>
                      </a:r>
                      <a:r>
                        <a:rPr sz="1600" b="1" spc="-434" dirty="0">
                          <a:latin typeface="IvyJournal" panose="020B0404020101010102"/>
                          <a:cs typeface="Times New Roman"/>
                        </a:rPr>
                        <a:t> </a:t>
                      </a:r>
                      <a:r>
                        <a:rPr sz="1600" b="1" dirty="0">
                          <a:latin typeface="IvyJournal" panose="020B0404020101010102"/>
                          <a:cs typeface="Times New Roman"/>
                        </a:rPr>
                        <a:t>Performance</a:t>
                      </a:r>
                      <a:endParaRPr sz="1600" dirty="0">
                        <a:latin typeface="IvyJournal" panose="020B0404020101010102"/>
                        <a:cs typeface="Times New Roman"/>
                      </a:endParaRPr>
                    </a:p>
                  </a:txBody>
                  <a:tcPr marL="0" marR="0" marT="13335"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rgbClr val="FAE4D5"/>
                    </a:solidFill>
                  </a:tcPr>
                </a:tc>
                <a:tc>
                  <a:txBody>
                    <a:bodyPr/>
                    <a:lstStyle/>
                    <a:p>
                      <a:pPr marL="518159" marR="241300" indent="-269875" algn="l">
                        <a:lnSpc>
                          <a:spcPct val="107200"/>
                        </a:lnSpc>
                        <a:spcBef>
                          <a:spcPts val="105"/>
                        </a:spcBef>
                      </a:pPr>
                      <a:r>
                        <a:rPr lang="en-US" sz="1800" b="1" i="1" spc="-5" dirty="0">
                          <a:latin typeface="IvyJournal" panose="020B0404020101010102"/>
                          <a:cs typeface="Times New Roman"/>
                        </a:rPr>
                        <a:t> </a:t>
                      </a:r>
                      <a:r>
                        <a:rPr sz="1600" b="1" i="1" spc="-5" dirty="0">
                          <a:latin typeface="IvyJournal" panose="020B0404020101010102"/>
                          <a:cs typeface="Times New Roman"/>
                        </a:rPr>
                        <a:t>Benchmark</a:t>
                      </a:r>
                      <a:r>
                        <a:rPr sz="1600" b="1" i="1" spc="-65" dirty="0">
                          <a:latin typeface="IvyJournal" panose="020B0404020101010102"/>
                          <a:cs typeface="Times New Roman"/>
                        </a:rPr>
                        <a:t> </a:t>
                      </a:r>
                      <a:r>
                        <a:rPr lang="en-US" sz="1600" b="1" i="1" spc="-65" dirty="0">
                          <a:latin typeface="IvyJournal" panose="020B0404020101010102"/>
                          <a:cs typeface="Times New Roman"/>
                        </a:rPr>
                        <a:t>    </a:t>
                      </a:r>
                      <a:r>
                        <a:rPr sz="1600" b="1" i="1" u="sng" dirty="0">
                          <a:uFill>
                            <a:solidFill>
                              <a:srgbClr val="000000"/>
                            </a:solidFill>
                          </a:uFill>
                          <a:latin typeface="IvyJournal" panose="020B0404020101010102"/>
                          <a:cs typeface="Times New Roman"/>
                        </a:rPr>
                        <a:t>(Goal)</a:t>
                      </a:r>
                      <a:endParaRPr lang="en-US" sz="1600" b="1" i="1" u="sng" dirty="0">
                        <a:uFill>
                          <a:solidFill>
                            <a:srgbClr val="000000"/>
                          </a:solidFill>
                        </a:uFill>
                        <a:latin typeface="IvyJournal" panose="020B0404020101010102"/>
                        <a:cs typeface="Times New Roman"/>
                      </a:endParaRPr>
                    </a:p>
                    <a:p>
                      <a:pPr marL="518159" marR="241300" indent="-269875" algn="l">
                        <a:lnSpc>
                          <a:spcPct val="107200"/>
                        </a:lnSpc>
                        <a:spcBef>
                          <a:spcPts val="105"/>
                        </a:spcBef>
                      </a:pPr>
                      <a:r>
                        <a:rPr sz="1600" b="1" i="1" spc="-5" dirty="0">
                          <a:latin typeface="IvyJournal" panose="020B0404020101010102"/>
                          <a:cs typeface="Times New Roman"/>
                        </a:rPr>
                        <a:t>Performance</a:t>
                      </a:r>
                      <a:endParaRPr sz="1600" dirty="0">
                        <a:latin typeface="IvyJournal" panose="020B0404020101010102"/>
                        <a:cs typeface="Times New Roman"/>
                      </a:endParaRPr>
                    </a:p>
                  </a:txBody>
                  <a:tcPr marL="0" marR="0" marT="13335"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rgbClr val="DEEBF7"/>
                    </a:solidFill>
                  </a:tcPr>
                </a:tc>
                <a:tc>
                  <a:txBody>
                    <a:bodyPr/>
                    <a:lstStyle/>
                    <a:p>
                      <a:pPr marL="294640" marR="287020" algn="ctr">
                        <a:lnSpc>
                          <a:spcPct val="107200"/>
                        </a:lnSpc>
                        <a:spcBef>
                          <a:spcPts val="105"/>
                        </a:spcBef>
                      </a:pPr>
                      <a:r>
                        <a:rPr lang="en-US" sz="1400" b="1" dirty="0">
                          <a:latin typeface="IvyJournal" panose="020B0404020101010102"/>
                          <a:cs typeface="Times New Roman"/>
                        </a:rPr>
                        <a:t>P</a:t>
                      </a:r>
                      <a:r>
                        <a:rPr lang="en-US" sz="1400" b="1" spc="5" dirty="0">
                          <a:latin typeface="IvyJournal" panose="020B0404020101010102"/>
                          <a:cs typeface="Times New Roman"/>
                        </a:rPr>
                        <a:t>e</a:t>
                      </a:r>
                      <a:r>
                        <a:rPr lang="en-US" sz="1400" b="1" dirty="0">
                          <a:latin typeface="IvyJournal" panose="020B0404020101010102"/>
                          <a:cs typeface="Times New Roman"/>
                        </a:rPr>
                        <a:t>rformance </a:t>
                      </a:r>
                      <a:r>
                        <a:rPr lang="en-US" sz="1800" b="1" dirty="0">
                          <a:latin typeface="IvyJournal" panose="020B0404020101010102"/>
                          <a:cs typeface="Times New Roman"/>
                        </a:rPr>
                        <a:t> Gap</a:t>
                      </a:r>
                      <a:endParaRPr lang="en-US" sz="1800" dirty="0">
                        <a:latin typeface="IvyJournal" panose="020B0404020101010102"/>
                        <a:cs typeface="Times New Roman"/>
                      </a:endParaRPr>
                    </a:p>
                    <a:p>
                      <a:pPr marL="635" algn="ctr">
                        <a:lnSpc>
                          <a:spcPct val="100000"/>
                        </a:lnSpc>
                        <a:spcBef>
                          <a:spcPts val="155"/>
                        </a:spcBef>
                      </a:pPr>
                      <a:r>
                        <a:rPr sz="1800" b="1" u="sng" spc="-5" dirty="0">
                          <a:uFill>
                            <a:solidFill>
                              <a:srgbClr val="000000"/>
                            </a:solidFill>
                          </a:uFill>
                          <a:latin typeface="IvyJournal" panose="020B0404020101010102"/>
                          <a:cs typeface="Times New Roman"/>
                        </a:rPr>
                        <a:t>(+/-</a:t>
                      </a:r>
                      <a:r>
                        <a:rPr sz="1800" b="1" u="sng" spc="-20" dirty="0">
                          <a:uFill>
                            <a:solidFill>
                              <a:srgbClr val="000000"/>
                            </a:solidFill>
                          </a:uFill>
                          <a:latin typeface="IvyJournal" panose="020B0404020101010102"/>
                          <a:cs typeface="Times New Roman"/>
                        </a:rPr>
                        <a:t> </a:t>
                      </a:r>
                      <a:r>
                        <a:rPr sz="1800" b="1" u="sng" spc="-5" dirty="0">
                          <a:uFill>
                            <a:solidFill>
                              <a:srgbClr val="000000"/>
                            </a:solidFill>
                          </a:uFill>
                          <a:latin typeface="IvyJournal" panose="020B0404020101010102"/>
                          <a:cs typeface="Times New Roman"/>
                        </a:rPr>
                        <a:t>difference)</a:t>
                      </a:r>
                      <a:endParaRPr sz="1800" dirty="0">
                        <a:latin typeface="IvyJournal" panose="020B0404020101010102"/>
                        <a:cs typeface="Times New Roman"/>
                      </a:endParaRPr>
                    </a:p>
                  </a:txBody>
                  <a:tcPr marL="0" marR="0" marT="13335"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458842"/>
                  </a:ext>
                </a:extLst>
              </a:tr>
              <a:tr h="1122615">
                <a:tc>
                  <a:txBody>
                    <a:bodyPr/>
                    <a:lstStyle/>
                    <a:p>
                      <a:pPr marL="83185" algn="ctr">
                        <a:lnSpc>
                          <a:spcPct val="100000"/>
                        </a:lnSpc>
                        <a:spcBef>
                          <a:spcPts val="260"/>
                        </a:spcBef>
                      </a:pPr>
                      <a:endParaRPr lang="en-US" sz="2000" b="1" dirty="0">
                        <a:latin typeface="IvyJournal" panose="020B0404020101010102"/>
                        <a:cs typeface="Times New Roman"/>
                      </a:endParaRPr>
                    </a:p>
                    <a:p>
                      <a:pPr marL="83185" algn="ctr">
                        <a:lnSpc>
                          <a:spcPct val="100000"/>
                        </a:lnSpc>
                        <a:spcBef>
                          <a:spcPts val="260"/>
                        </a:spcBef>
                      </a:pPr>
                      <a:r>
                        <a:rPr lang="en-US" sz="2000" b="1" dirty="0">
                          <a:latin typeface="IvyJournal" panose="020B0404020101010102"/>
                          <a:cs typeface="Times New Roman"/>
                        </a:rPr>
                        <a:t>FY25/26 </a:t>
                      </a:r>
                    </a:p>
                    <a:p>
                      <a:pPr marL="83185" algn="ctr">
                        <a:lnSpc>
                          <a:spcPct val="100000"/>
                        </a:lnSpc>
                        <a:spcBef>
                          <a:spcPts val="260"/>
                        </a:spcBef>
                      </a:pPr>
                      <a:r>
                        <a:rPr lang="en-US" sz="1800" b="1" i="1" spc="-5" dirty="0">
                          <a:latin typeface="IvyJournal" panose="020B0404020101010102"/>
                          <a:cs typeface="Times New Roman"/>
                        </a:rPr>
                        <a:t>10/01/25-12/31/25</a:t>
                      </a:r>
                      <a:endParaRPr lang="en-US" sz="1800" b="1" dirty="0">
                        <a:latin typeface="IvyJournal" panose="020B0404020101010102"/>
                        <a:cs typeface="Times New Roman"/>
                      </a:endParaRPr>
                    </a:p>
                    <a:p>
                      <a:pPr marL="83185" algn="ctr">
                        <a:lnSpc>
                          <a:spcPct val="100000"/>
                        </a:lnSpc>
                        <a:spcBef>
                          <a:spcPts val="260"/>
                        </a:spcBef>
                      </a:pPr>
                      <a:endParaRPr sz="2000" b="1" dirty="0">
                        <a:latin typeface="IvyJournal" panose="020B0404020101010102"/>
                        <a:cs typeface="Times New Roman"/>
                      </a:endParaRP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925194">
                        <a:lnSpc>
                          <a:spcPct val="100000"/>
                        </a:lnSpc>
                        <a:spcBef>
                          <a:spcPts val="260"/>
                        </a:spcBef>
                      </a:pPr>
                      <a:endParaRPr lang="en-US" sz="2000" b="0" i="1" dirty="0">
                        <a:latin typeface="IvyJournal" panose="020B0404020101010102"/>
                        <a:cs typeface="Times New Roman"/>
                      </a:endParaRPr>
                    </a:p>
                    <a:p>
                      <a:pPr marL="925194">
                        <a:lnSpc>
                          <a:spcPct val="100000"/>
                        </a:lnSpc>
                        <a:spcBef>
                          <a:spcPts val="260"/>
                        </a:spcBef>
                      </a:pPr>
                      <a:r>
                        <a:rPr lang="en-US" sz="2000" b="0" i="1" dirty="0">
                          <a:latin typeface="IvyJournal" panose="020B0404020101010102"/>
                          <a:cs typeface="Times New Roman"/>
                        </a:rPr>
                        <a:t>05:35</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rgbClr val="FAE4D5"/>
                    </a:solidFill>
                  </a:tcPr>
                </a:tc>
                <a:tc rowSpan="3">
                  <a:txBody>
                    <a:bodyPr/>
                    <a:lstStyle/>
                    <a:p>
                      <a:pPr algn="ctr">
                        <a:lnSpc>
                          <a:spcPct val="100000"/>
                        </a:lnSpc>
                        <a:spcBef>
                          <a:spcPts val="1839"/>
                        </a:spcBef>
                      </a:pPr>
                      <a:endParaRPr lang="en-US" sz="2000" b="1" i="1" dirty="0">
                        <a:solidFill>
                          <a:schemeClr val="tx1"/>
                        </a:solidFill>
                        <a:latin typeface="IvyJournal" panose="020B0404020101010102"/>
                        <a:cs typeface="Times New Roman"/>
                      </a:endParaRPr>
                    </a:p>
                    <a:p>
                      <a:pPr algn="ctr">
                        <a:lnSpc>
                          <a:spcPct val="100000"/>
                        </a:lnSpc>
                        <a:spcBef>
                          <a:spcPts val="1839"/>
                        </a:spcBef>
                      </a:pPr>
                      <a:endParaRPr lang="en-US" sz="2000" b="1" i="1" dirty="0">
                        <a:solidFill>
                          <a:schemeClr val="tx1"/>
                        </a:solidFill>
                        <a:latin typeface="IvyJournal" panose="020B0404020101010102"/>
                        <a:cs typeface="Times New Roman"/>
                      </a:endParaRPr>
                    </a:p>
                    <a:p>
                      <a:pPr algn="ctr">
                        <a:lnSpc>
                          <a:spcPct val="100000"/>
                        </a:lnSpc>
                        <a:spcBef>
                          <a:spcPts val="1839"/>
                        </a:spcBef>
                      </a:pPr>
                      <a:endParaRPr lang="en-US" sz="2000" b="1" i="1" dirty="0">
                        <a:solidFill>
                          <a:schemeClr val="tx1"/>
                        </a:solidFill>
                        <a:latin typeface="IvyJournal" panose="020B0404020101010102"/>
                        <a:cs typeface="Times New Roman"/>
                      </a:endParaRPr>
                    </a:p>
                    <a:p>
                      <a:pPr algn="ctr">
                        <a:lnSpc>
                          <a:spcPct val="100000"/>
                        </a:lnSpc>
                        <a:spcBef>
                          <a:spcPts val="1839"/>
                        </a:spcBef>
                      </a:pPr>
                      <a:r>
                        <a:rPr lang="en-US" sz="2000" b="1" i="1" dirty="0">
                          <a:solidFill>
                            <a:schemeClr val="tx1"/>
                          </a:solidFill>
                          <a:latin typeface="IvyJournal" panose="020B0404020101010102"/>
                          <a:cs typeface="Times New Roman"/>
                        </a:rPr>
                        <a:t>05:15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rgbClr val="DEEBF7"/>
                    </a:solidFill>
                  </a:tcPr>
                </a:tc>
                <a:tc>
                  <a:txBody>
                    <a:bodyPr/>
                    <a:lstStyle/>
                    <a:p>
                      <a:pPr marL="1270" algn="ctr">
                        <a:lnSpc>
                          <a:spcPct val="100000"/>
                        </a:lnSpc>
                        <a:spcBef>
                          <a:spcPts val="265"/>
                        </a:spcBef>
                      </a:pPr>
                      <a:endParaRPr lang="en-US" sz="2000" b="0" i="1" spc="0" dirty="0">
                        <a:solidFill>
                          <a:schemeClr val="tx1"/>
                        </a:solidFill>
                        <a:latin typeface="IvyJournal" panose="020B0404020101010102"/>
                        <a:cs typeface="Times New Roman"/>
                      </a:endParaRPr>
                    </a:p>
                    <a:p>
                      <a:pPr marL="1270" algn="ctr">
                        <a:lnSpc>
                          <a:spcPct val="100000"/>
                        </a:lnSpc>
                        <a:spcBef>
                          <a:spcPts val="265"/>
                        </a:spcBef>
                      </a:pPr>
                      <a:r>
                        <a:rPr lang="en-US" sz="2000" b="0" i="1" spc="0" dirty="0">
                          <a:solidFill>
                            <a:schemeClr val="tx1"/>
                          </a:solidFill>
                          <a:latin typeface="IvyJournal" panose="020B0404020101010102"/>
                          <a:cs typeface="Times New Roman"/>
                        </a:rPr>
                        <a:t>+00:15</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4570694"/>
                  </a:ext>
                </a:extLst>
              </a:tr>
              <a:tr h="1266549">
                <a:tc>
                  <a:txBody>
                    <a:bodyPr/>
                    <a:lstStyle/>
                    <a:p>
                      <a:pPr marL="83185" algn="ctr">
                        <a:lnSpc>
                          <a:spcPct val="100000"/>
                        </a:lnSpc>
                        <a:spcBef>
                          <a:spcPts val="260"/>
                        </a:spcBef>
                      </a:pPr>
                      <a:endParaRPr lang="en-US" sz="2000" b="1" dirty="0">
                        <a:latin typeface="IvyJournal" panose="020B0404020101010102"/>
                        <a:cs typeface="Times New Roman"/>
                      </a:endParaRPr>
                    </a:p>
                    <a:p>
                      <a:pPr marL="83185" algn="ctr">
                        <a:lnSpc>
                          <a:spcPct val="100000"/>
                        </a:lnSpc>
                        <a:spcBef>
                          <a:spcPts val="260"/>
                        </a:spcBef>
                      </a:pPr>
                      <a:r>
                        <a:rPr lang="en-US" sz="2000" b="1" dirty="0">
                          <a:latin typeface="IvyJournal" panose="020B0404020101010102"/>
                          <a:cs typeface="Times New Roman"/>
                        </a:rPr>
                        <a:t>December 2025</a:t>
                      </a:r>
                      <a:endParaRPr sz="2000" b="1" dirty="0">
                        <a:latin typeface="IvyJournal" panose="020B0404020101010102"/>
                        <a:cs typeface="Times New Roman"/>
                      </a:endParaRP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5194">
                        <a:lnSpc>
                          <a:spcPct val="100000"/>
                        </a:lnSpc>
                        <a:spcBef>
                          <a:spcPts val="260"/>
                        </a:spcBef>
                      </a:pPr>
                      <a:endParaRPr lang="en-US" sz="2000" b="0" i="1" dirty="0">
                        <a:latin typeface="IvyJournal" panose="020B0404020101010102"/>
                        <a:cs typeface="Times New Roman"/>
                      </a:endParaRPr>
                    </a:p>
                    <a:p>
                      <a:pPr marL="925194">
                        <a:lnSpc>
                          <a:spcPct val="100000"/>
                        </a:lnSpc>
                        <a:spcBef>
                          <a:spcPts val="260"/>
                        </a:spcBef>
                      </a:pPr>
                      <a:r>
                        <a:rPr lang="en-US" sz="2000" b="0" i="1" dirty="0">
                          <a:latin typeface="IvyJournal" panose="020B0404020101010102"/>
                          <a:cs typeface="Times New Roman"/>
                        </a:rPr>
                        <a:t>05:35</a:t>
                      </a: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4D5"/>
                    </a:solidFill>
                  </a:tcPr>
                </a:tc>
                <a:tc vMerge="1">
                  <a:txBody>
                    <a:bodyPr/>
                    <a:lstStyle/>
                    <a:p>
                      <a:pPr algn="ctr">
                        <a:lnSpc>
                          <a:spcPct val="100000"/>
                        </a:lnSpc>
                        <a:spcBef>
                          <a:spcPts val="1839"/>
                        </a:spcBef>
                      </a:pPr>
                      <a:endParaRPr sz="2000" b="1" dirty="0">
                        <a:solidFill>
                          <a:schemeClr val="tx1"/>
                        </a:solidFill>
                        <a:latin typeface="Times New Roman"/>
                        <a:cs typeface="Times New Roman"/>
                      </a:endParaRPr>
                    </a:p>
                  </a:txBody>
                  <a:tcPr marL="0" marR="0" marT="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marL="1270" marR="0" lvl="0" indent="0" algn="ctr" defTabSz="914400" eaLnBrk="1" fontAlgn="auto" latinLnBrk="0" hangingPunct="1">
                        <a:lnSpc>
                          <a:spcPct val="100000"/>
                        </a:lnSpc>
                        <a:spcBef>
                          <a:spcPts val="265"/>
                        </a:spcBef>
                        <a:spcAft>
                          <a:spcPts val="0"/>
                        </a:spcAft>
                        <a:buClrTx/>
                        <a:buSzTx/>
                        <a:buFontTx/>
                        <a:buNone/>
                        <a:tabLst/>
                        <a:defRPr/>
                      </a:pPr>
                      <a:endParaRPr lang="en-US" sz="2000" b="0" i="1" spc="0" dirty="0">
                        <a:solidFill>
                          <a:schemeClr val="tx1"/>
                        </a:solidFill>
                        <a:latin typeface="IvyJournal" panose="020B0404020101010102"/>
                        <a:cs typeface="Times New Roman"/>
                      </a:endParaRPr>
                    </a:p>
                    <a:p>
                      <a:pPr marL="1270" marR="0" lvl="0" indent="0" algn="ctr" defTabSz="914400" eaLnBrk="1" fontAlgn="auto" latinLnBrk="0" hangingPunct="1">
                        <a:lnSpc>
                          <a:spcPct val="100000"/>
                        </a:lnSpc>
                        <a:spcBef>
                          <a:spcPts val="265"/>
                        </a:spcBef>
                        <a:spcAft>
                          <a:spcPts val="0"/>
                        </a:spcAft>
                        <a:buClrTx/>
                        <a:buSzTx/>
                        <a:buFontTx/>
                        <a:buNone/>
                        <a:tabLst/>
                        <a:defRPr/>
                      </a:pPr>
                      <a:r>
                        <a:rPr lang="en-US" sz="2000" b="0" i="1" spc="0" dirty="0">
                          <a:solidFill>
                            <a:schemeClr val="tx1"/>
                          </a:solidFill>
                          <a:latin typeface="IvyJournal" panose="020B0404020101010102"/>
                          <a:cs typeface="Times New Roman"/>
                        </a:rPr>
                        <a:t>+00:15</a:t>
                      </a: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305839"/>
                  </a:ext>
                </a:extLst>
              </a:tr>
              <a:tr h="1266549">
                <a:tc>
                  <a:txBody>
                    <a:bodyPr/>
                    <a:lstStyle/>
                    <a:p>
                      <a:pPr marL="83185" algn="ctr">
                        <a:lnSpc>
                          <a:spcPct val="100000"/>
                        </a:lnSpc>
                        <a:spcBef>
                          <a:spcPts val="260"/>
                        </a:spcBef>
                      </a:pPr>
                      <a:endParaRPr lang="en-US" sz="2000" b="1" dirty="0">
                        <a:latin typeface="IvyJournal" panose="020B0404020101010102"/>
                        <a:cs typeface="Times New Roman"/>
                      </a:endParaRPr>
                    </a:p>
                    <a:p>
                      <a:pPr marL="83185" algn="ctr">
                        <a:lnSpc>
                          <a:spcPct val="100000"/>
                        </a:lnSpc>
                        <a:spcBef>
                          <a:spcPts val="260"/>
                        </a:spcBef>
                      </a:pPr>
                      <a:r>
                        <a:rPr lang="en-US" sz="2000" b="1" dirty="0">
                          <a:latin typeface="IvyJournal" panose="020B0404020101010102"/>
                          <a:cs typeface="Times New Roman"/>
                        </a:rPr>
                        <a:t>November 2025</a:t>
                      </a:r>
                      <a:endParaRPr sz="2000" b="1" dirty="0">
                        <a:latin typeface="IvyJournal" panose="020B0404020101010102"/>
                        <a:cs typeface="Times New Roman"/>
                      </a:endParaRPr>
                    </a:p>
                  </a:txBody>
                  <a:tcPr marL="0" marR="0" marT="3302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25194">
                        <a:lnSpc>
                          <a:spcPct val="100000"/>
                        </a:lnSpc>
                        <a:spcBef>
                          <a:spcPts val="260"/>
                        </a:spcBef>
                      </a:pPr>
                      <a:endParaRPr lang="en-US" sz="2000" b="0" i="1" dirty="0">
                        <a:latin typeface="IvyJournal" panose="020B0404020101010102"/>
                        <a:cs typeface="Times New Roman"/>
                      </a:endParaRPr>
                    </a:p>
                    <a:p>
                      <a:pPr marL="925194">
                        <a:lnSpc>
                          <a:spcPct val="100000"/>
                        </a:lnSpc>
                        <a:spcBef>
                          <a:spcPts val="260"/>
                        </a:spcBef>
                      </a:pPr>
                      <a:r>
                        <a:rPr lang="en-US" sz="2000" b="0" i="1" dirty="0">
                          <a:latin typeface="IvyJournal" panose="020B0404020101010102"/>
                          <a:cs typeface="Times New Roman"/>
                        </a:rPr>
                        <a:t>05:35</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4D5"/>
                    </a:solidFill>
                  </a:tcPr>
                </a:tc>
                <a:tc vMerge="1">
                  <a:txBody>
                    <a:bodyPr/>
                    <a:lstStyle/>
                    <a:p>
                      <a:pPr algn="ctr">
                        <a:lnSpc>
                          <a:spcPct val="100000"/>
                        </a:lnSpc>
                        <a:spcBef>
                          <a:spcPts val="1839"/>
                        </a:spcBef>
                      </a:pPr>
                      <a:endParaRPr sz="2000" b="1" dirty="0">
                        <a:solidFill>
                          <a:schemeClr val="tx1"/>
                        </a:solidFill>
                        <a:latin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BF7"/>
                    </a:solidFill>
                  </a:tcPr>
                </a:tc>
                <a:tc>
                  <a:txBody>
                    <a:bodyPr/>
                    <a:lstStyle/>
                    <a:p>
                      <a:pPr marL="1270" algn="ctr">
                        <a:lnSpc>
                          <a:spcPct val="100000"/>
                        </a:lnSpc>
                        <a:spcBef>
                          <a:spcPts val="265"/>
                        </a:spcBef>
                      </a:pPr>
                      <a:endParaRPr lang="en-US" sz="2000" b="0" i="1" spc="0" dirty="0">
                        <a:solidFill>
                          <a:schemeClr val="tx1"/>
                        </a:solidFill>
                        <a:latin typeface="IvyJournal" panose="020B0404020101010102"/>
                        <a:cs typeface="Times New Roman"/>
                      </a:endParaRPr>
                    </a:p>
                    <a:p>
                      <a:pPr marL="1270" algn="ctr">
                        <a:lnSpc>
                          <a:spcPct val="100000"/>
                        </a:lnSpc>
                        <a:spcBef>
                          <a:spcPts val="265"/>
                        </a:spcBef>
                      </a:pPr>
                      <a:r>
                        <a:rPr lang="en-US" sz="2000" b="0" i="1" spc="0" dirty="0">
                          <a:solidFill>
                            <a:schemeClr val="tx1"/>
                          </a:solidFill>
                          <a:latin typeface="IvyJournal" panose="020B0404020101010102"/>
                          <a:cs typeface="Times New Roman"/>
                        </a:rPr>
                        <a:t>+00:15</a:t>
                      </a:r>
                    </a:p>
                  </a:txBody>
                  <a:tcPr marL="0" marR="0" marT="330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332948"/>
                  </a:ext>
                </a:extLst>
              </a:tr>
            </a:tbl>
          </a:graphicData>
        </a:graphic>
      </p:graphicFrame>
    </p:spTree>
    <p:extLst>
      <p:ext uri="{BB962C8B-B14F-4D97-AF65-F5344CB8AC3E}">
        <p14:creationId xmlns:p14="http://schemas.microsoft.com/office/powerpoint/2010/main" val="4215160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E062255-7BDA-B8CF-3ED9-D8CC7D247D6C}"/>
              </a:ext>
            </a:extLst>
          </p:cNvPr>
          <p:cNvSpPr>
            <a:spLocks noGrp="1"/>
          </p:cNvSpPr>
          <p:nvPr>
            <p:ph type="body" sz="quarter" idx="18"/>
          </p:nvPr>
        </p:nvSpPr>
        <p:spPr/>
        <p:txBody>
          <a:bodyPr>
            <a:normAutofit fontScale="92500" lnSpcReduction="10000"/>
          </a:bodyPr>
          <a:lstStyle/>
          <a:p>
            <a:pPr algn="ctr"/>
            <a:r>
              <a:rPr lang="en-US" dirty="0"/>
              <a:t>The Villages Public Safety Department is committed to the safety of our community through the delivery of emergency services, fire prevention,  and education. We will safeguard life, property and the environment. </a:t>
            </a:r>
          </a:p>
          <a:p>
            <a:endParaRPr lang="en-US" dirty="0"/>
          </a:p>
        </p:txBody>
      </p:sp>
      <p:sp>
        <p:nvSpPr>
          <p:cNvPr id="9" name="Text Placeholder 8">
            <a:extLst>
              <a:ext uri="{FF2B5EF4-FFF2-40B4-BE49-F238E27FC236}">
                <a16:creationId xmlns:a16="http://schemas.microsoft.com/office/drawing/2014/main" id="{22AC46C5-AFB5-5B2B-29EC-D911C190A41A}"/>
              </a:ext>
            </a:extLst>
          </p:cNvPr>
          <p:cNvSpPr>
            <a:spLocks noGrp="1"/>
          </p:cNvSpPr>
          <p:nvPr>
            <p:ph type="body" sz="quarter" idx="19"/>
          </p:nvPr>
        </p:nvSpPr>
        <p:spPr/>
        <p:txBody>
          <a:bodyPr/>
          <a:lstStyle/>
          <a:p>
            <a:pPr algn="ctr"/>
            <a:r>
              <a:rPr lang="en-US" dirty="0"/>
              <a:t>In case of emergency dial 9-1-1</a:t>
            </a:r>
          </a:p>
          <a:p>
            <a:endParaRPr lang="en-US" dirty="0"/>
          </a:p>
        </p:txBody>
      </p:sp>
      <p:sp>
        <p:nvSpPr>
          <p:cNvPr id="13" name="Title 12">
            <a:extLst>
              <a:ext uri="{FF2B5EF4-FFF2-40B4-BE49-F238E27FC236}">
                <a16:creationId xmlns:a16="http://schemas.microsoft.com/office/drawing/2014/main" id="{633BB496-079B-B829-2A1A-95344559025D}"/>
              </a:ext>
            </a:extLst>
          </p:cNvPr>
          <p:cNvSpPr>
            <a:spLocks noGrp="1"/>
          </p:cNvSpPr>
          <p:nvPr>
            <p:ph type="ctrTitle"/>
          </p:nvPr>
        </p:nvSpPr>
        <p:spPr>
          <a:xfrm>
            <a:off x="451849" y="457200"/>
            <a:ext cx="2758075" cy="1383286"/>
          </a:xfrm>
        </p:spPr>
        <p:txBody>
          <a:bodyPr>
            <a:normAutofit fontScale="90000"/>
          </a:bodyPr>
          <a:lstStyle/>
          <a:p>
            <a:pPr algn="ctr"/>
            <a:r>
              <a:rPr lang="en-US" dirty="0"/>
              <a:t>December 2025</a:t>
            </a:r>
            <a:br>
              <a:rPr lang="en-US" dirty="0"/>
            </a:br>
            <a:r>
              <a:rPr lang="en-US" dirty="0"/>
              <a:t>Response Time </a:t>
            </a:r>
            <a:br>
              <a:rPr lang="en-US" dirty="0"/>
            </a:br>
            <a:r>
              <a:rPr lang="en-US" sz="2200" dirty="0"/>
              <a:t>Fire Units </a:t>
            </a:r>
            <a:br>
              <a:rPr lang="en-US" sz="2200" dirty="0"/>
            </a:br>
            <a:endParaRPr lang="en-US" sz="2200" dirty="0"/>
          </a:p>
        </p:txBody>
      </p:sp>
      <p:sp>
        <p:nvSpPr>
          <p:cNvPr id="19" name="TextBox 18">
            <a:extLst>
              <a:ext uri="{FF2B5EF4-FFF2-40B4-BE49-F238E27FC236}">
                <a16:creationId xmlns:a16="http://schemas.microsoft.com/office/drawing/2014/main" id="{62A31EDE-CAA0-87B8-0485-77426852AE91}"/>
              </a:ext>
            </a:extLst>
          </p:cNvPr>
          <p:cNvSpPr txBox="1"/>
          <p:nvPr/>
        </p:nvSpPr>
        <p:spPr>
          <a:xfrm>
            <a:off x="511419" y="1907757"/>
            <a:ext cx="2647363" cy="2000548"/>
          </a:xfrm>
          <a:prstGeom prst="rect">
            <a:avLst/>
          </a:prstGeom>
          <a:noFill/>
        </p:spPr>
        <p:txBody>
          <a:bodyPr wrap="square">
            <a:spAutoFit/>
          </a:bodyPr>
          <a:lstStyle/>
          <a:p>
            <a:pPr algn="ctr"/>
            <a:r>
              <a:rPr lang="en-US" sz="2000" b="1" dirty="0">
                <a:solidFill>
                  <a:schemeClr val="bg1"/>
                </a:solidFill>
                <a:latin typeface="IvyJournal" panose="020B0404020101010102"/>
              </a:rPr>
              <a:t>Percentage of Calls Answered Within </a:t>
            </a:r>
          </a:p>
          <a:p>
            <a:pPr algn="ctr"/>
            <a:r>
              <a:rPr lang="en-US" sz="2000" b="1" dirty="0">
                <a:solidFill>
                  <a:schemeClr val="bg1"/>
                </a:solidFill>
                <a:latin typeface="IvyJournal" panose="020B0404020101010102"/>
              </a:rPr>
              <a:t>Two (2) - Minute Response Time Intervals</a:t>
            </a:r>
          </a:p>
          <a:p>
            <a:pPr algn="ctr"/>
            <a:r>
              <a:rPr lang="en-US" sz="2400" b="1" dirty="0">
                <a:solidFill>
                  <a:schemeClr val="bg1"/>
                </a:solidFill>
                <a:latin typeface="IvyJournal" panose="020B0404020101010102"/>
              </a:rPr>
              <a:t> </a:t>
            </a:r>
            <a:endParaRPr lang="en-US" dirty="0">
              <a:solidFill>
                <a:schemeClr val="bg1"/>
              </a:solidFill>
            </a:endParaRPr>
          </a:p>
        </p:txBody>
      </p:sp>
      <p:graphicFrame>
        <p:nvGraphicFramePr>
          <p:cNvPr id="2" name="Chart 1" descr="Pareto Chart for Cumulative Percent of number of Occurences of all Problem Areas">
            <a:extLst>
              <a:ext uri="{FF2B5EF4-FFF2-40B4-BE49-F238E27FC236}">
                <a16:creationId xmlns:a16="http://schemas.microsoft.com/office/drawing/2014/main" id="{97709285-3DAE-0ABE-D214-BC9E728A4580}"/>
              </a:ext>
            </a:extLst>
          </p:cNvPr>
          <p:cNvGraphicFramePr>
            <a:graphicFrameLocks noGrp="1" noChangeAspect="1"/>
          </p:cNvGraphicFramePr>
          <p:nvPr/>
        </p:nvGraphicFramePr>
        <p:xfrm>
          <a:off x="3505200" y="304800"/>
          <a:ext cx="8234951"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38D8B770-A1C3-A04C-7E67-191CD1FCD297}"/>
              </a:ext>
            </a:extLst>
          </p:cNvPr>
          <p:cNvSpPr txBox="1"/>
          <p:nvPr/>
        </p:nvSpPr>
        <p:spPr>
          <a:xfrm>
            <a:off x="763794" y="3534360"/>
            <a:ext cx="2133600" cy="923330"/>
          </a:xfrm>
          <a:prstGeom prst="rect">
            <a:avLst/>
          </a:prstGeom>
          <a:noFill/>
        </p:spPr>
        <p:txBody>
          <a:bodyPr wrap="square" rtlCol="0">
            <a:spAutoFit/>
          </a:bodyPr>
          <a:lstStyle/>
          <a:p>
            <a:pPr algn="ctr"/>
            <a:r>
              <a:rPr lang="en-US" b="1" dirty="0">
                <a:solidFill>
                  <a:srgbClr val="FFFF00"/>
                </a:solidFill>
                <a:latin typeface="IvyJournal" panose="020B0404020101010102"/>
              </a:rPr>
              <a:t>72% of calls were responded to within 8 minutes</a:t>
            </a:r>
          </a:p>
        </p:txBody>
      </p:sp>
    </p:spTree>
    <p:extLst>
      <p:ext uri="{BB962C8B-B14F-4D97-AF65-F5344CB8AC3E}">
        <p14:creationId xmlns:p14="http://schemas.microsoft.com/office/powerpoint/2010/main" val="2347242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FBEBC-5C67-5E85-70C1-B06A1EBA121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FA958CBA-317F-7F3D-AD87-88CFE6C91B17}"/>
              </a:ext>
            </a:extLst>
          </p:cNvPr>
          <p:cNvSpPr>
            <a:spLocks noGrp="1"/>
          </p:cNvSpPr>
          <p:nvPr>
            <p:ph type="body" sz="quarter" idx="18"/>
          </p:nvPr>
        </p:nvSpPr>
        <p:spPr/>
        <p:txBody>
          <a:bodyPr>
            <a:normAutofit fontScale="92500" lnSpcReduction="10000"/>
          </a:bodyPr>
          <a:lstStyle/>
          <a:p>
            <a:pPr algn="ctr"/>
            <a:r>
              <a:rPr lang="en-US" dirty="0"/>
              <a:t>The Villages Public Safety Department is committed to the safety of our community through the delivery of emergency services, fire prevention,  and education. We will safeguard life, property and the environment. </a:t>
            </a:r>
          </a:p>
          <a:p>
            <a:endParaRPr lang="en-US" dirty="0"/>
          </a:p>
        </p:txBody>
      </p:sp>
      <p:sp>
        <p:nvSpPr>
          <p:cNvPr id="9" name="Text Placeholder 8">
            <a:extLst>
              <a:ext uri="{FF2B5EF4-FFF2-40B4-BE49-F238E27FC236}">
                <a16:creationId xmlns:a16="http://schemas.microsoft.com/office/drawing/2014/main" id="{6DD08DF7-D0FB-5CB1-1F40-B610C5F4C785}"/>
              </a:ext>
            </a:extLst>
          </p:cNvPr>
          <p:cNvSpPr>
            <a:spLocks noGrp="1"/>
          </p:cNvSpPr>
          <p:nvPr>
            <p:ph type="body" sz="quarter" idx="19"/>
          </p:nvPr>
        </p:nvSpPr>
        <p:spPr/>
        <p:txBody>
          <a:bodyPr/>
          <a:lstStyle/>
          <a:p>
            <a:pPr algn="ctr"/>
            <a:r>
              <a:rPr lang="en-US" dirty="0"/>
              <a:t>In case of emergency dial 9-1-1</a:t>
            </a:r>
          </a:p>
          <a:p>
            <a:endParaRPr lang="en-US" dirty="0"/>
          </a:p>
        </p:txBody>
      </p:sp>
      <p:sp>
        <p:nvSpPr>
          <p:cNvPr id="13" name="Title 12">
            <a:extLst>
              <a:ext uri="{FF2B5EF4-FFF2-40B4-BE49-F238E27FC236}">
                <a16:creationId xmlns:a16="http://schemas.microsoft.com/office/drawing/2014/main" id="{974152B4-337C-7B6A-D891-B1B472D28296}"/>
              </a:ext>
            </a:extLst>
          </p:cNvPr>
          <p:cNvSpPr>
            <a:spLocks noGrp="1"/>
          </p:cNvSpPr>
          <p:nvPr>
            <p:ph type="ctrTitle"/>
          </p:nvPr>
        </p:nvSpPr>
        <p:spPr>
          <a:xfrm>
            <a:off x="451849" y="457200"/>
            <a:ext cx="2758075" cy="1383286"/>
          </a:xfrm>
        </p:spPr>
        <p:txBody>
          <a:bodyPr>
            <a:normAutofit fontScale="90000"/>
          </a:bodyPr>
          <a:lstStyle/>
          <a:p>
            <a:pPr algn="ctr"/>
            <a:r>
              <a:rPr lang="en-US" dirty="0"/>
              <a:t>December 2025</a:t>
            </a:r>
            <a:br>
              <a:rPr lang="en-US" dirty="0"/>
            </a:br>
            <a:r>
              <a:rPr lang="en-US" dirty="0"/>
              <a:t>Response Time </a:t>
            </a:r>
            <a:br>
              <a:rPr lang="en-US" dirty="0"/>
            </a:br>
            <a:r>
              <a:rPr lang="en-US" sz="2200" dirty="0"/>
              <a:t>EMS Units    </a:t>
            </a:r>
            <a:br>
              <a:rPr lang="en-US" sz="2200" dirty="0"/>
            </a:br>
            <a:endParaRPr lang="en-US" sz="2200" dirty="0"/>
          </a:p>
        </p:txBody>
      </p:sp>
      <p:sp>
        <p:nvSpPr>
          <p:cNvPr id="19" name="TextBox 18">
            <a:extLst>
              <a:ext uri="{FF2B5EF4-FFF2-40B4-BE49-F238E27FC236}">
                <a16:creationId xmlns:a16="http://schemas.microsoft.com/office/drawing/2014/main" id="{C2688B65-504C-C741-7EE0-4268F83C9915}"/>
              </a:ext>
            </a:extLst>
          </p:cNvPr>
          <p:cNvSpPr txBox="1"/>
          <p:nvPr/>
        </p:nvSpPr>
        <p:spPr>
          <a:xfrm>
            <a:off x="511419" y="1907757"/>
            <a:ext cx="2647363" cy="2000548"/>
          </a:xfrm>
          <a:prstGeom prst="rect">
            <a:avLst/>
          </a:prstGeom>
          <a:noFill/>
        </p:spPr>
        <p:txBody>
          <a:bodyPr wrap="square">
            <a:spAutoFit/>
          </a:bodyPr>
          <a:lstStyle/>
          <a:p>
            <a:pPr algn="ctr"/>
            <a:r>
              <a:rPr lang="en-US" sz="2000" b="1" dirty="0">
                <a:solidFill>
                  <a:schemeClr val="bg1"/>
                </a:solidFill>
                <a:latin typeface="IvyJournal" panose="020B0404020101010102"/>
              </a:rPr>
              <a:t>Percentage of Calls Answered Within </a:t>
            </a:r>
          </a:p>
          <a:p>
            <a:pPr algn="ctr"/>
            <a:r>
              <a:rPr lang="en-US" sz="2000" b="1" dirty="0">
                <a:solidFill>
                  <a:schemeClr val="bg1"/>
                </a:solidFill>
                <a:latin typeface="IvyJournal" panose="020B0404020101010102"/>
              </a:rPr>
              <a:t>Two (2) - Minute Response Time Intervals</a:t>
            </a:r>
          </a:p>
          <a:p>
            <a:pPr algn="ctr"/>
            <a:r>
              <a:rPr lang="en-US" sz="2400" b="1" dirty="0">
                <a:solidFill>
                  <a:schemeClr val="bg1"/>
                </a:solidFill>
                <a:latin typeface="IvyJournal" panose="020B0404020101010102"/>
              </a:rPr>
              <a:t> </a:t>
            </a:r>
            <a:endParaRPr lang="en-US" dirty="0">
              <a:solidFill>
                <a:schemeClr val="bg1"/>
              </a:solidFill>
            </a:endParaRPr>
          </a:p>
        </p:txBody>
      </p:sp>
      <p:graphicFrame>
        <p:nvGraphicFramePr>
          <p:cNvPr id="2" name="Chart 1" descr="Pareto Chart for Cumulative Percent of number of Occurences of all Problem Areas">
            <a:extLst>
              <a:ext uri="{FF2B5EF4-FFF2-40B4-BE49-F238E27FC236}">
                <a16:creationId xmlns:a16="http://schemas.microsoft.com/office/drawing/2014/main" id="{EFE3071A-584D-99E8-D765-753B408EB135}"/>
              </a:ext>
            </a:extLst>
          </p:cNvPr>
          <p:cNvGraphicFramePr>
            <a:graphicFrameLocks noGrp="1" noChangeAspect="1"/>
          </p:cNvGraphicFramePr>
          <p:nvPr/>
        </p:nvGraphicFramePr>
        <p:xfrm>
          <a:off x="3505200" y="381000"/>
          <a:ext cx="8234951"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657D7B9-F375-5FB3-53FA-F4A1692DED7C}"/>
              </a:ext>
            </a:extLst>
          </p:cNvPr>
          <p:cNvSpPr txBox="1"/>
          <p:nvPr/>
        </p:nvSpPr>
        <p:spPr>
          <a:xfrm>
            <a:off x="763794" y="3534360"/>
            <a:ext cx="2133600" cy="923330"/>
          </a:xfrm>
          <a:prstGeom prst="rect">
            <a:avLst/>
          </a:prstGeom>
          <a:noFill/>
        </p:spPr>
        <p:txBody>
          <a:bodyPr wrap="square" rtlCol="0">
            <a:spAutoFit/>
          </a:bodyPr>
          <a:lstStyle/>
          <a:p>
            <a:pPr algn="ctr"/>
            <a:r>
              <a:rPr lang="en-US" b="1" dirty="0">
                <a:solidFill>
                  <a:srgbClr val="FFFF00"/>
                </a:solidFill>
                <a:latin typeface="IvyJournal" panose="020B0404020101010102"/>
              </a:rPr>
              <a:t>65% of calls were responded to within 8 minutes</a:t>
            </a:r>
          </a:p>
        </p:txBody>
      </p:sp>
    </p:spTree>
    <p:extLst>
      <p:ext uri="{BB962C8B-B14F-4D97-AF65-F5344CB8AC3E}">
        <p14:creationId xmlns:p14="http://schemas.microsoft.com/office/powerpoint/2010/main" val="1752772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107D5-E1AB-CEBE-5179-CAC5DA0DE266}"/>
            </a:ext>
          </a:extLst>
        </p:cNvPr>
        <p:cNvGrpSpPr/>
        <p:nvPr/>
      </p:nvGrpSpPr>
      <p:grpSpPr>
        <a:xfrm>
          <a:off x="0" y="0"/>
          <a:ext cx="0" cy="0"/>
          <a:chOff x="0" y="0"/>
          <a:chExt cx="0" cy="0"/>
        </a:xfrm>
      </p:grpSpPr>
      <p:sp>
        <p:nvSpPr>
          <p:cNvPr id="4" name="Subtitle 3">
            <a:extLst>
              <a:ext uri="{FF2B5EF4-FFF2-40B4-BE49-F238E27FC236}">
                <a16:creationId xmlns:a16="http://schemas.microsoft.com/office/drawing/2014/main" id="{5B2136AE-1177-E939-5D09-DE58B737B777}"/>
              </a:ext>
            </a:extLst>
          </p:cNvPr>
          <p:cNvSpPr>
            <a:spLocks noGrp="1"/>
          </p:cNvSpPr>
          <p:nvPr>
            <p:ph type="subTitle" idx="1"/>
          </p:nvPr>
        </p:nvSpPr>
        <p:spPr>
          <a:xfrm>
            <a:off x="6108192" y="1536264"/>
            <a:ext cx="5772150" cy="1206936"/>
          </a:xfrm>
        </p:spPr>
        <p:txBody>
          <a:bodyPr>
            <a:noAutofit/>
          </a:bodyPr>
          <a:lstStyle/>
          <a:p>
            <a:pPr algn="ctr"/>
            <a:r>
              <a:rPr lang="en-US" sz="2400" b="1" dirty="0">
                <a:solidFill>
                  <a:srgbClr val="FFFF00"/>
                </a:solidFill>
              </a:rPr>
              <a:t>Fully Operational in October 2025</a:t>
            </a:r>
          </a:p>
          <a:p>
            <a:pPr algn="ctr"/>
            <a:r>
              <a:rPr lang="en-US" sz="2400" b="1" dirty="0">
                <a:solidFill>
                  <a:srgbClr val="FFFF00"/>
                </a:solidFill>
              </a:rPr>
              <a:t>18 Assigned Personnel w/Engine &amp; Medic Unit</a:t>
            </a:r>
            <a:endParaRPr lang="en-US" sz="2800" b="1" dirty="0">
              <a:solidFill>
                <a:srgbClr val="FFFF00"/>
              </a:solidFill>
            </a:endParaRPr>
          </a:p>
        </p:txBody>
      </p:sp>
      <p:sp>
        <p:nvSpPr>
          <p:cNvPr id="6" name="Title 5">
            <a:extLst>
              <a:ext uri="{FF2B5EF4-FFF2-40B4-BE49-F238E27FC236}">
                <a16:creationId xmlns:a16="http://schemas.microsoft.com/office/drawing/2014/main" id="{58ED843A-0B2C-33D8-0FFF-9DFF4C32E13A}"/>
              </a:ext>
            </a:extLst>
          </p:cNvPr>
          <p:cNvSpPr>
            <a:spLocks noGrp="1"/>
          </p:cNvSpPr>
          <p:nvPr>
            <p:ph type="ctrTitle"/>
          </p:nvPr>
        </p:nvSpPr>
        <p:spPr/>
        <p:txBody>
          <a:bodyPr>
            <a:normAutofit/>
          </a:bodyPr>
          <a:lstStyle/>
          <a:p>
            <a:pPr algn="ctr"/>
            <a:r>
              <a:rPr lang="en-US" dirty="0"/>
              <a:t>Fire Station #49</a:t>
            </a:r>
          </a:p>
        </p:txBody>
      </p:sp>
      <p:pic>
        <p:nvPicPr>
          <p:cNvPr id="13" name="Picture Placeholder 12" descr="A picture containing outdoor, building, sky, house&#10;&#10;AI-generated content may be incorrect.">
            <a:extLst>
              <a:ext uri="{FF2B5EF4-FFF2-40B4-BE49-F238E27FC236}">
                <a16:creationId xmlns:a16="http://schemas.microsoft.com/office/drawing/2014/main" id="{B3DB0EDD-9A1A-6DFA-1AB6-7AB42BD01C68}"/>
              </a:ext>
            </a:extLst>
          </p:cNvPr>
          <p:cNvPicPr>
            <a:picLocks noGrp="1" noChangeAspect="1"/>
          </p:cNvPicPr>
          <p:nvPr>
            <p:ph type="pic" sz="quarter" idx="14"/>
          </p:nvPr>
        </p:nvPicPr>
        <p:blipFill>
          <a:blip r:embed="rId2"/>
          <a:srcRect l="917" r="917"/>
          <a:stretch/>
        </p:blipFill>
        <p:spPr>
          <a:prstGeom prst="roundRect">
            <a:avLst>
              <a:gd name="adj" fmla="val 2817"/>
            </a:avLst>
          </a:prstGeom>
          <a:effectLst>
            <a:softEdge rad="0"/>
          </a:effectLst>
        </p:spPr>
      </p:pic>
      <p:sp>
        <p:nvSpPr>
          <p:cNvPr id="9" name="Picture Placeholder 8">
            <a:extLst>
              <a:ext uri="{FF2B5EF4-FFF2-40B4-BE49-F238E27FC236}">
                <a16:creationId xmlns:a16="http://schemas.microsoft.com/office/drawing/2014/main" id="{E13927FE-8A31-FE6D-A4EF-0DB5B1844EBC}"/>
              </a:ext>
            </a:extLst>
          </p:cNvPr>
          <p:cNvSpPr>
            <a:spLocks noGrp="1"/>
          </p:cNvSpPr>
          <p:nvPr>
            <p:ph type="pic" sz="quarter" idx="13"/>
          </p:nvPr>
        </p:nvSpPr>
        <p:spPr/>
        <p:txBody>
          <a:bodyPr/>
          <a:lstStyle/>
          <a:p>
            <a:pPr marL="0" indent="0">
              <a:buNone/>
            </a:pPr>
            <a:endParaRPr lang="en-US" dirty="0"/>
          </a:p>
          <a:p>
            <a:pPr marL="0" indent="0">
              <a:buNone/>
            </a:pPr>
            <a:endParaRPr lang="en-US" dirty="0"/>
          </a:p>
        </p:txBody>
      </p:sp>
      <p:sp>
        <p:nvSpPr>
          <p:cNvPr id="2" name="AutoShape 2" descr="Image preview">
            <a:extLst>
              <a:ext uri="{FF2B5EF4-FFF2-40B4-BE49-F238E27FC236}">
                <a16:creationId xmlns:a16="http://schemas.microsoft.com/office/drawing/2014/main" id="{CACD1566-EDBC-EB03-F313-8C6262D5975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preview">
            <a:extLst>
              <a:ext uri="{FF2B5EF4-FFF2-40B4-BE49-F238E27FC236}">
                <a16:creationId xmlns:a16="http://schemas.microsoft.com/office/drawing/2014/main" id="{7280A4CD-BA9E-4221-8A16-9A7FFDE4432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preview">
            <a:extLst>
              <a:ext uri="{FF2B5EF4-FFF2-40B4-BE49-F238E27FC236}">
                <a16:creationId xmlns:a16="http://schemas.microsoft.com/office/drawing/2014/main" id="{55B3A7C2-74BE-416D-CB62-DFA882F79E27}"/>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preview">
            <a:extLst>
              <a:ext uri="{FF2B5EF4-FFF2-40B4-BE49-F238E27FC236}">
                <a16:creationId xmlns:a16="http://schemas.microsoft.com/office/drawing/2014/main" id="{1D63DCAF-AC2F-F13F-C87F-B4C89E0D4A7C}"/>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A building with a flag on the front">
            <a:extLst>
              <a:ext uri="{FF2B5EF4-FFF2-40B4-BE49-F238E27FC236}">
                <a16:creationId xmlns:a16="http://schemas.microsoft.com/office/drawing/2014/main" id="{61BC22DC-0D16-021D-B6C5-835EB8634CC3}"/>
              </a:ext>
            </a:extLst>
          </p:cNvPr>
          <p:cNvPicPr>
            <a:picLocks noChangeAspect="1"/>
          </p:cNvPicPr>
          <p:nvPr/>
        </p:nvPicPr>
        <p:blipFill>
          <a:blip r:embed="rId3"/>
          <a:stretch>
            <a:fillRect/>
          </a:stretch>
        </p:blipFill>
        <p:spPr>
          <a:xfrm>
            <a:off x="0" y="285769"/>
            <a:ext cx="5965230" cy="3877056"/>
          </a:xfrm>
          <a:prstGeom prst="rect">
            <a:avLst/>
          </a:prstGeom>
        </p:spPr>
      </p:pic>
      <p:sp>
        <p:nvSpPr>
          <p:cNvPr id="14" name="TextBox 13">
            <a:extLst>
              <a:ext uri="{FF2B5EF4-FFF2-40B4-BE49-F238E27FC236}">
                <a16:creationId xmlns:a16="http://schemas.microsoft.com/office/drawing/2014/main" id="{F6576F32-D880-E2E4-37D5-7C5BDEAEE76E}"/>
              </a:ext>
            </a:extLst>
          </p:cNvPr>
          <p:cNvSpPr txBox="1"/>
          <p:nvPr/>
        </p:nvSpPr>
        <p:spPr>
          <a:xfrm>
            <a:off x="740664" y="4701472"/>
            <a:ext cx="4642251" cy="1200329"/>
          </a:xfrm>
          <a:prstGeom prst="rect">
            <a:avLst/>
          </a:prstGeom>
          <a:noFill/>
        </p:spPr>
        <p:txBody>
          <a:bodyPr wrap="square" rtlCol="0">
            <a:spAutoFit/>
          </a:bodyPr>
          <a:lstStyle/>
          <a:p>
            <a:pPr algn="ctr"/>
            <a:r>
              <a:rPr lang="en-US" sz="2400" b="1" dirty="0">
                <a:latin typeface="IvyJournal" panose="020B0604020202020204" charset="0"/>
                <a:cs typeface="IvyJournal" panose="020B0604020202020204" charset="0"/>
              </a:rPr>
              <a:t>Push in Ceremony and Open House to be held in Late February or Early March 2026</a:t>
            </a:r>
          </a:p>
        </p:txBody>
      </p:sp>
    </p:spTree>
    <p:extLst>
      <p:ext uri="{BB962C8B-B14F-4D97-AF65-F5344CB8AC3E}">
        <p14:creationId xmlns:p14="http://schemas.microsoft.com/office/powerpoint/2010/main" val="1789348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E062255-7BDA-B8CF-3ED9-D8CC7D247D6C}"/>
              </a:ext>
            </a:extLst>
          </p:cNvPr>
          <p:cNvSpPr>
            <a:spLocks noGrp="1"/>
          </p:cNvSpPr>
          <p:nvPr>
            <p:ph type="body" sz="quarter" idx="18"/>
          </p:nvPr>
        </p:nvSpPr>
        <p:spPr/>
        <p:txBody>
          <a:bodyPr>
            <a:normAutofit fontScale="92500" lnSpcReduction="10000"/>
          </a:bodyPr>
          <a:lstStyle/>
          <a:p>
            <a:pPr algn="ctr"/>
            <a:r>
              <a:rPr lang="en-US" dirty="0"/>
              <a:t>The Villages Public Safety Department is committed to the safety of our community through the delivery of emergency services, fire prevention,  and education. We will safeguard life, property and the environment. </a:t>
            </a:r>
          </a:p>
          <a:p>
            <a:endParaRPr lang="en-US" dirty="0"/>
          </a:p>
        </p:txBody>
      </p:sp>
      <p:sp>
        <p:nvSpPr>
          <p:cNvPr id="9" name="Text Placeholder 8">
            <a:extLst>
              <a:ext uri="{FF2B5EF4-FFF2-40B4-BE49-F238E27FC236}">
                <a16:creationId xmlns:a16="http://schemas.microsoft.com/office/drawing/2014/main" id="{22AC46C5-AFB5-5B2B-29EC-D911C190A41A}"/>
              </a:ext>
            </a:extLst>
          </p:cNvPr>
          <p:cNvSpPr>
            <a:spLocks noGrp="1"/>
          </p:cNvSpPr>
          <p:nvPr>
            <p:ph type="body" sz="quarter" idx="19"/>
          </p:nvPr>
        </p:nvSpPr>
        <p:spPr/>
        <p:txBody>
          <a:bodyPr/>
          <a:lstStyle/>
          <a:p>
            <a:pPr algn="ctr"/>
            <a:r>
              <a:rPr lang="en-US" dirty="0"/>
              <a:t>In case of emergency dial 9-1-1</a:t>
            </a:r>
          </a:p>
          <a:p>
            <a:pPr algn="ctr"/>
            <a:endParaRPr lang="en-US" dirty="0"/>
          </a:p>
        </p:txBody>
      </p:sp>
      <p:sp>
        <p:nvSpPr>
          <p:cNvPr id="13" name="Title 12">
            <a:extLst>
              <a:ext uri="{FF2B5EF4-FFF2-40B4-BE49-F238E27FC236}">
                <a16:creationId xmlns:a16="http://schemas.microsoft.com/office/drawing/2014/main" id="{633BB496-079B-B829-2A1A-95344559025D}"/>
              </a:ext>
            </a:extLst>
          </p:cNvPr>
          <p:cNvSpPr>
            <a:spLocks noGrp="1"/>
          </p:cNvSpPr>
          <p:nvPr>
            <p:ph type="ctrTitle"/>
          </p:nvPr>
        </p:nvSpPr>
        <p:spPr>
          <a:xfrm>
            <a:off x="451556" y="503485"/>
            <a:ext cx="2758075" cy="914400"/>
          </a:xfrm>
        </p:spPr>
        <p:txBody>
          <a:bodyPr>
            <a:normAutofit fontScale="90000"/>
          </a:bodyPr>
          <a:lstStyle/>
          <a:p>
            <a:pPr algn="ctr"/>
            <a:r>
              <a:rPr lang="en-US" dirty="0"/>
              <a:t>December 2025   Training Summary</a:t>
            </a:r>
          </a:p>
        </p:txBody>
      </p:sp>
      <p:sp>
        <p:nvSpPr>
          <p:cNvPr id="19" name="TextBox 18">
            <a:extLst>
              <a:ext uri="{FF2B5EF4-FFF2-40B4-BE49-F238E27FC236}">
                <a16:creationId xmlns:a16="http://schemas.microsoft.com/office/drawing/2014/main" id="{62A31EDE-CAA0-87B8-0485-77426852AE91}"/>
              </a:ext>
            </a:extLst>
          </p:cNvPr>
          <p:cNvSpPr txBox="1"/>
          <p:nvPr/>
        </p:nvSpPr>
        <p:spPr>
          <a:xfrm>
            <a:off x="356305" y="2262869"/>
            <a:ext cx="2948575" cy="1692771"/>
          </a:xfrm>
          <a:prstGeom prst="rect">
            <a:avLst/>
          </a:prstGeom>
          <a:noFill/>
        </p:spPr>
        <p:txBody>
          <a:bodyPr wrap="square">
            <a:spAutoFit/>
          </a:bodyPr>
          <a:lstStyle/>
          <a:p>
            <a:pPr algn="ctr"/>
            <a:r>
              <a:rPr lang="en-US" sz="2000" b="1" dirty="0">
                <a:solidFill>
                  <a:schemeClr val="bg1"/>
                </a:solidFill>
                <a:latin typeface="IvyJournal" panose="020B0404020101010102"/>
              </a:rPr>
              <a:t>All Training is captured &amp; recorded in a digital “Training Record” System</a:t>
            </a:r>
          </a:p>
          <a:p>
            <a:pPr algn="ctr"/>
            <a:r>
              <a:rPr lang="en-US" sz="2400" b="1" dirty="0">
                <a:solidFill>
                  <a:schemeClr val="bg1"/>
                </a:solidFill>
                <a:latin typeface="IvyJournal" panose="020B0404020101010102"/>
              </a:rPr>
              <a:t> </a:t>
            </a:r>
            <a:endParaRPr lang="en-US" dirty="0">
              <a:solidFill>
                <a:schemeClr val="bg1"/>
              </a:solidFill>
            </a:endParaRPr>
          </a:p>
        </p:txBody>
      </p:sp>
      <p:graphicFrame>
        <p:nvGraphicFramePr>
          <p:cNvPr id="2" name="Table 1">
            <a:extLst>
              <a:ext uri="{FF2B5EF4-FFF2-40B4-BE49-F238E27FC236}">
                <a16:creationId xmlns:a16="http://schemas.microsoft.com/office/drawing/2014/main" id="{7793BF1A-16E9-D322-9691-2D6D4D904091}"/>
              </a:ext>
            </a:extLst>
          </p:cNvPr>
          <p:cNvGraphicFramePr>
            <a:graphicFrameLocks noGrp="1"/>
          </p:cNvGraphicFramePr>
          <p:nvPr>
            <p:extLst>
              <p:ext uri="{D42A27DB-BD31-4B8C-83A1-F6EECF244321}">
                <p14:modId xmlns:p14="http://schemas.microsoft.com/office/powerpoint/2010/main" val="2979770333"/>
              </p:ext>
            </p:extLst>
          </p:nvPr>
        </p:nvGraphicFramePr>
        <p:xfrm>
          <a:off x="3429000" y="304800"/>
          <a:ext cx="8629650" cy="5599569"/>
        </p:xfrm>
        <a:graphic>
          <a:graphicData uri="http://schemas.openxmlformats.org/drawingml/2006/table">
            <a:tbl>
              <a:tblPr firstRow="1" firstCol="1" bandRow="1"/>
              <a:tblGrid>
                <a:gridCol w="1510189">
                  <a:extLst>
                    <a:ext uri="{9D8B030D-6E8A-4147-A177-3AD203B41FA5}">
                      <a16:colId xmlns:a16="http://schemas.microsoft.com/office/drawing/2014/main" val="2256244803"/>
                    </a:ext>
                  </a:extLst>
                </a:gridCol>
                <a:gridCol w="7119461">
                  <a:extLst>
                    <a:ext uri="{9D8B030D-6E8A-4147-A177-3AD203B41FA5}">
                      <a16:colId xmlns:a16="http://schemas.microsoft.com/office/drawing/2014/main" val="3493765963"/>
                    </a:ext>
                  </a:extLst>
                </a:gridCol>
              </a:tblGrid>
              <a:tr h="340709">
                <a:tc>
                  <a:txBody>
                    <a:bodyPr/>
                    <a:lstStyle/>
                    <a:p>
                      <a:pPr marL="0" marR="0" algn="ctr">
                        <a:spcBef>
                          <a:spcPts val="0"/>
                        </a:spcBef>
                        <a:spcAft>
                          <a:spcPts val="0"/>
                        </a:spcAft>
                      </a:pPr>
                      <a:r>
                        <a:rPr lang="en-US" sz="1600" b="1" dirty="0">
                          <a:solidFill>
                            <a:srgbClr val="FFFFFF"/>
                          </a:solidFill>
                          <a:effectLst/>
                          <a:latin typeface="IvyJournal" panose="020B0404020101010102"/>
                          <a:ea typeface="Calibri" panose="020F0502020204030204" pitchFamily="34" charset="0"/>
                        </a:rPr>
                        <a:t>Topic</a:t>
                      </a:r>
                      <a:endParaRPr lang="en-US" sz="900" dirty="0">
                        <a:effectLst/>
                        <a:latin typeface="IvyJournal" panose="020B0404020101010102"/>
                        <a:ea typeface="Calibri" panose="020F0502020204030204" pitchFamily="34" charset="0"/>
                      </a:endParaRPr>
                    </a:p>
                  </a:txBody>
                  <a:tcPr marL="73575" marR="73575" marT="36788" marB="3678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A0306"/>
                    </a:solidFill>
                  </a:tcPr>
                </a:tc>
                <a:tc>
                  <a:txBody>
                    <a:bodyPr/>
                    <a:lstStyle/>
                    <a:p>
                      <a:pPr marL="0" marR="0" algn="ctr">
                        <a:spcBef>
                          <a:spcPts val="0"/>
                        </a:spcBef>
                        <a:spcAft>
                          <a:spcPts val="0"/>
                        </a:spcAft>
                      </a:pPr>
                      <a:r>
                        <a:rPr lang="en-US" sz="1600" b="1" dirty="0">
                          <a:solidFill>
                            <a:srgbClr val="FFFFFF"/>
                          </a:solidFill>
                          <a:effectLst/>
                          <a:latin typeface="IvyJournal" panose="020B0404020101010102"/>
                          <a:ea typeface="Calibri" panose="020F0502020204030204" pitchFamily="34" charset="0"/>
                        </a:rPr>
                        <a:t>Total Training Hours (December)</a:t>
                      </a:r>
                      <a:endParaRPr lang="en-US" sz="900" dirty="0">
                        <a:effectLst/>
                        <a:latin typeface="IvyJournal" panose="020B0404020101010102"/>
                        <a:ea typeface="Calibri" panose="020F0502020204030204" pitchFamily="34" charset="0"/>
                      </a:endParaRPr>
                    </a:p>
                  </a:txBody>
                  <a:tcPr marL="73575" marR="73575" marT="36788" marB="3678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A0306"/>
                    </a:solidFill>
                  </a:tcPr>
                </a:tc>
                <a:extLst>
                  <a:ext uri="{0D108BD9-81ED-4DB2-BD59-A6C34878D82A}">
                    <a16:rowId xmlns:a16="http://schemas.microsoft.com/office/drawing/2014/main" val="406885854"/>
                  </a:ext>
                </a:extLst>
              </a:tr>
              <a:tr h="1769526">
                <a:tc>
                  <a:txBody>
                    <a:bodyPr/>
                    <a:lstStyle/>
                    <a:p>
                      <a:pPr marL="0" marR="0" algn="ctr">
                        <a:spcBef>
                          <a:spcPts val="0"/>
                        </a:spcBef>
                        <a:spcAft>
                          <a:spcPts val="0"/>
                        </a:spcAft>
                      </a:pPr>
                      <a:r>
                        <a:rPr lang="en-US" sz="1800" b="1" dirty="0">
                          <a:solidFill>
                            <a:srgbClr val="000000"/>
                          </a:solidFill>
                          <a:effectLst/>
                          <a:latin typeface="IvyJournal" panose="020B0404020101010102"/>
                          <a:ea typeface="Calibri" panose="020F0502020204030204" pitchFamily="34" charset="0"/>
                        </a:rPr>
                        <a:t> </a:t>
                      </a:r>
                    </a:p>
                    <a:p>
                      <a:pPr marL="0" marR="0" algn="ctr">
                        <a:spcBef>
                          <a:spcPts val="0"/>
                        </a:spcBef>
                        <a:spcAft>
                          <a:spcPts val="0"/>
                        </a:spcAft>
                      </a:pPr>
                      <a:endParaRPr lang="en-US" sz="1800" b="1" dirty="0">
                        <a:solidFill>
                          <a:srgbClr val="000000"/>
                        </a:solidFill>
                        <a:effectLst/>
                        <a:latin typeface="IvyJournal" panose="020B0404020101010102"/>
                        <a:ea typeface="Calibri" panose="020F0502020204030204" pitchFamily="34" charset="0"/>
                      </a:endParaRPr>
                    </a:p>
                    <a:p>
                      <a:pPr marL="0" marR="0" algn="ctr">
                        <a:spcBef>
                          <a:spcPts val="0"/>
                        </a:spcBef>
                        <a:spcAft>
                          <a:spcPts val="0"/>
                        </a:spcAft>
                      </a:pPr>
                      <a:endParaRPr lang="en-US" sz="1800" dirty="0">
                        <a:effectLst/>
                        <a:highlight>
                          <a:srgbClr val="FFFF00"/>
                        </a:highlight>
                        <a:latin typeface="IvyJournal" panose="020B0404020101010102"/>
                        <a:ea typeface="Calibri" panose="020F0502020204030204" pitchFamily="34" charset="0"/>
                        <a:cs typeface="Times New Roman" panose="02020603050405020304" pitchFamily="18" charset="0"/>
                      </a:endParaRPr>
                    </a:p>
                    <a:p>
                      <a:pPr marL="0" marR="0" algn="ctr">
                        <a:spcBef>
                          <a:spcPts val="0"/>
                        </a:spcBef>
                        <a:spcAft>
                          <a:spcPts val="0"/>
                        </a:spcAft>
                      </a:pPr>
                      <a:r>
                        <a:rPr lang="en-US" sz="1800" b="1" dirty="0">
                          <a:solidFill>
                            <a:srgbClr val="000000"/>
                          </a:solidFill>
                          <a:effectLst/>
                          <a:latin typeface="IvyJournal" panose="020B0404020101010102"/>
                          <a:ea typeface="Calibri" panose="020F0502020204030204" pitchFamily="34" charset="0"/>
                          <a:cs typeface="Times New Roman" panose="02020603050405020304" pitchFamily="18" charset="0"/>
                        </a:rPr>
                        <a:t>Fire </a:t>
                      </a:r>
                      <a:endParaRPr lang="en-US" sz="1800" dirty="0">
                        <a:effectLst/>
                        <a:latin typeface="IvyJournal" panose="020B0404020101010102"/>
                        <a:ea typeface="Calibri" panose="020F0502020204030204" pitchFamily="34" charset="0"/>
                        <a:cs typeface="Times New Roman" panose="02020603050405020304" pitchFamily="18" charset="0"/>
                      </a:endParaRPr>
                    </a:p>
                  </a:txBody>
                  <a:tcPr marL="73575" marR="73575" marT="36788" marB="3678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tc>
                  <a:txBody>
                    <a:bodyPr/>
                    <a:lstStyle/>
                    <a:p>
                      <a:pPr lvl="0" algn="ctr"/>
                      <a:r>
                        <a:rPr lang="en-US" sz="1800" b="1" kern="1200" dirty="0">
                          <a:solidFill>
                            <a:schemeClr val="tx1"/>
                          </a:solidFill>
                          <a:effectLst/>
                          <a:latin typeface="IvyJournal" panose="020B0404020101010102"/>
                          <a:ea typeface="+mn-ea"/>
                          <a:cs typeface="Times New Roman" panose="02020603050405020304" pitchFamily="18" charset="0"/>
                        </a:rPr>
                        <a:t>Online Training:</a:t>
                      </a:r>
                    </a:p>
                    <a:p>
                      <a:pPr lvl="0" algn="ctr"/>
                      <a:r>
                        <a:rPr lang="en-US" sz="1800" b="0" kern="1200" dirty="0">
                          <a:solidFill>
                            <a:schemeClr val="tx1"/>
                          </a:solidFill>
                          <a:effectLst/>
                          <a:latin typeface="IvyJournal" panose="020B0404020101010102"/>
                          <a:ea typeface="+mn-ea"/>
                          <a:cs typeface="Times New Roman" panose="02020603050405020304" pitchFamily="18" charset="0"/>
                        </a:rPr>
                        <a:t>525 hours</a:t>
                      </a:r>
                    </a:p>
                    <a:p>
                      <a:pPr lvl="0" algn="ctr"/>
                      <a:r>
                        <a:rPr lang="en-US" sz="1800" b="1" kern="1200" dirty="0">
                          <a:solidFill>
                            <a:schemeClr val="tx1"/>
                          </a:solidFill>
                          <a:effectLst/>
                          <a:latin typeface="IvyJournal" panose="020B0404020101010102"/>
                          <a:ea typeface="+mn-ea"/>
                          <a:cs typeface="Times New Roman" panose="02020603050405020304" pitchFamily="18" charset="0"/>
                        </a:rPr>
                        <a:t>Hands on Training:</a:t>
                      </a:r>
                    </a:p>
                    <a:p>
                      <a:pPr lvl="0" algn="ctr"/>
                      <a:r>
                        <a:rPr lang="en-US" sz="1800" b="0" kern="1200" dirty="0">
                          <a:solidFill>
                            <a:schemeClr val="tx1"/>
                          </a:solidFill>
                          <a:effectLst/>
                          <a:latin typeface="IvyJournal" panose="020B0404020101010102"/>
                          <a:ea typeface="+mn-ea"/>
                          <a:cs typeface="Times New Roman" panose="02020603050405020304" pitchFamily="18" charset="0"/>
                        </a:rPr>
                        <a:t>5,020 hours</a:t>
                      </a:r>
                    </a:p>
                    <a:p>
                      <a:pPr lvl="0" algn="ctr"/>
                      <a:r>
                        <a:rPr lang="en-US" sz="1800" b="1" kern="1200" dirty="0">
                          <a:solidFill>
                            <a:schemeClr val="tx1"/>
                          </a:solidFill>
                          <a:effectLst/>
                          <a:latin typeface="IvyJournal" panose="020B0404020101010102"/>
                          <a:ea typeface="+mn-ea"/>
                          <a:cs typeface="Times New Roman" panose="02020603050405020304" pitchFamily="18" charset="0"/>
                        </a:rPr>
                        <a:t>Total Training Hours:</a:t>
                      </a:r>
                    </a:p>
                    <a:p>
                      <a:pPr lvl="0" algn="ctr"/>
                      <a:r>
                        <a:rPr lang="en-US" sz="1800" b="0" kern="1200" dirty="0">
                          <a:solidFill>
                            <a:schemeClr val="tx1"/>
                          </a:solidFill>
                          <a:effectLst/>
                          <a:latin typeface="IvyJournal" panose="020B0404020101010102"/>
                          <a:ea typeface="+mn-ea"/>
                          <a:cs typeface="Times New Roman" panose="02020603050405020304" pitchFamily="18" charset="0"/>
                        </a:rPr>
                        <a:t>5,545</a:t>
                      </a:r>
                    </a:p>
                  </a:txBody>
                  <a:tcPr marL="73575" marR="73575" marT="36788" marB="3678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extLst>
                  <a:ext uri="{0D108BD9-81ED-4DB2-BD59-A6C34878D82A}">
                    <a16:rowId xmlns:a16="http://schemas.microsoft.com/office/drawing/2014/main" val="567305457"/>
                  </a:ext>
                </a:extLst>
              </a:tr>
              <a:tr h="1710694">
                <a:tc>
                  <a:txBody>
                    <a:bodyPr/>
                    <a:lstStyle/>
                    <a:p>
                      <a:pPr marL="0" marR="0" algn="ctr">
                        <a:spcBef>
                          <a:spcPts val="0"/>
                        </a:spcBef>
                        <a:spcAft>
                          <a:spcPts val="0"/>
                        </a:spcAft>
                      </a:pPr>
                      <a:r>
                        <a:rPr lang="en-US" sz="1800" b="1" dirty="0">
                          <a:solidFill>
                            <a:srgbClr val="000000"/>
                          </a:solidFill>
                          <a:effectLst/>
                          <a:latin typeface="IvyJournal" panose="020B0404020101010102"/>
                          <a:ea typeface="Calibri" panose="020F0502020204030204" pitchFamily="34" charset="0"/>
                        </a:rPr>
                        <a:t> </a:t>
                      </a:r>
                    </a:p>
                    <a:p>
                      <a:pPr marL="0" marR="0" algn="ctr">
                        <a:spcBef>
                          <a:spcPts val="0"/>
                        </a:spcBef>
                        <a:spcAft>
                          <a:spcPts val="0"/>
                        </a:spcAft>
                      </a:pPr>
                      <a:endParaRPr lang="en-US" sz="1800" b="1" dirty="0">
                        <a:solidFill>
                          <a:srgbClr val="000000"/>
                        </a:solidFill>
                        <a:effectLst/>
                        <a:latin typeface="IvyJournal" panose="020B0404020101010102"/>
                        <a:ea typeface="Calibri" panose="020F0502020204030204" pitchFamily="34" charset="0"/>
                      </a:endParaRPr>
                    </a:p>
                    <a:p>
                      <a:pPr marL="0" marR="0" algn="ctr">
                        <a:spcBef>
                          <a:spcPts val="0"/>
                        </a:spcBef>
                        <a:spcAft>
                          <a:spcPts val="0"/>
                        </a:spcAft>
                      </a:pPr>
                      <a:endParaRPr lang="en-US" sz="1800" dirty="0">
                        <a:effectLst/>
                        <a:latin typeface="IvyJournal" panose="020B0404020101010102"/>
                        <a:ea typeface="Calibri" panose="020F0502020204030204" pitchFamily="34" charset="0"/>
                      </a:endParaRPr>
                    </a:p>
                    <a:p>
                      <a:pPr marL="0" marR="0" algn="ctr">
                        <a:spcBef>
                          <a:spcPts val="0"/>
                        </a:spcBef>
                        <a:spcAft>
                          <a:spcPts val="0"/>
                        </a:spcAft>
                      </a:pPr>
                      <a:r>
                        <a:rPr lang="en-US" sz="1800" b="1" dirty="0">
                          <a:solidFill>
                            <a:schemeClr val="tx1"/>
                          </a:solidFill>
                          <a:effectLst/>
                          <a:latin typeface="IvyJournal" panose="020B0404020101010102"/>
                          <a:ea typeface="Calibri" panose="020F0502020204030204" pitchFamily="34" charset="0"/>
                          <a:cs typeface="Times New Roman" panose="02020603050405020304" pitchFamily="18" charset="0"/>
                        </a:rPr>
                        <a:t>EMS</a:t>
                      </a:r>
                      <a:endParaRPr lang="en-US" sz="1800" dirty="0">
                        <a:solidFill>
                          <a:schemeClr val="tx1"/>
                        </a:solidFill>
                        <a:effectLst/>
                        <a:latin typeface="IvyJournal" panose="020B0404020101010102"/>
                        <a:ea typeface="Calibri" panose="020F0502020204030204" pitchFamily="34" charset="0"/>
                        <a:cs typeface="Times New Roman" panose="02020603050405020304" pitchFamily="18" charset="0"/>
                      </a:endParaRPr>
                    </a:p>
                  </a:txBody>
                  <a:tcPr marL="73575" marR="73575" marT="36788" marB="3678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tc>
                  <a:txBody>
                    <a:bodyPr/>
                    <a:lstStyle/>
                    <a:p>
                      <a:pPr lvl="0" algn="ctr"/>
                      <a:r>
                        <a:rPr lang="en-US" sz="1800" b="1" kern="1200" dirty="0">
                          <a:solidFill>
                            <a:schemeClr val="tx1"/>
                          </a:solidFill>
                          <a:effectLst/>
                          <a:latin typeface="IvyJournal" panose="020B0404020101010102"/>
                          <a:ea typeface="+mn-ea"/>
                          <a:cs typeface="Times New Roman" panose="02020603050405020304" pitchFamily="18" charset="0"/>
                        </a:rPr>
                        <a:t>Advent Health Hands On Training:</a:t>
                      </a:r>
                    </a:p>
                    <a:p>
                      <a:pPr lvl="0" algn="ctr"/>
                      <a:r>
                        <a:rPr lang="en-US" sz="1800" b="0" kern="1200" dirty="0">
                          <a:solidFill>
                            <a:schemeClr val="tx1"/>
                          </a:solidFill>
                          <a:effectLst/>
                          <a:latin typeface="IvyJournal" panose="020B0404020101010102"/>
                          <a:ea typeface="+mn-ea"/>
                          <a:cs typeface="Times New Roman" panose="02020603050405020304" pitchFamily="18" charset="0"/>
                        </a:rPr>
                        <a:t>80 hours</a:t>
                      </a:r>
                    </a:p>
                    <a:p>
                      <a:pPr lvl="0" algn="ctr"/>
                      <a:r>
                        <a:rPr lang="en-US" sz="1800" b="1" kern="1200" dirty="0">
                          <a:solidFill>
                            <a:schemeClr val="tx1"/>
                          </a:solidFill>
                          <a:effectLst/>
                          <a:latin typeface="IvyJournal" panose="020B0404020101010102"/>
                          <a:ea typeface="+mn-ea"/>
                          <a:cs typeface="Times New Roman" panose="02020603050405020304" pitchFamily="18" charset="0"/>
                        </a:rPr>
                        <a:t>New Hire Hands on Training:</a:t>
                      </a:r>
                    </a:p>
                    <a:p>
                      <a:pPr lvl="0" algn="ctr"/>
                      <a:r>
                        <a:rPr lang="en-US" sz="1800" b="0" kern="1200" dirty="0">
                          <a:solidFill>
                            <a:schemeClr val="tx1"/>
                          </a:solidFill>
                          <a:effectLst/>
                          <a:latin typeface="IvyJournal" panose="020B0404020101010102"/>
                          <a:ea typeface="+mn-ea"/>
                          <a:cs typeface="Times New Roman" panose="02020603050405020304" pitchFamily="18" charset="0"/>
                        </a:rPr>
                        <a:t>990 hours</a:t>
                      </a:r>
                    </a:p>
                    <a:p>
                      <a:pPr lvl="0" algn="ctr"/>
                      <a:r>
                        <a:rPr lang="en-US" sz="1800" b="1" kern="1200" dirty="0">
                          <a:solidFill>
                            <a:schemeClr val="tx1"/>
                          </a:solidFill>
                          <a:effectLst/>
                          <a:latin typeface="IvyJournal" panose="020B0404020101010102"/>
                          <a:ea typeface="+mn-ea"/>
                          <a:cs typeface="Times New Roman" panose="02020603050405020304" pitchFamily="18" charset="0"/>
                        </a:rPr>
                        <a:t>Total Training Hours:</a:t>
                      </a:r>
                    </a:p>
                    <a:p>
                      <a:pPr lvl="0" algn="ctr"/>
                      <a:r>
                        <a:rPr lang="en-US" sz="1800" b="0" kern="1200" dirty="0">
                          <a:solidFill>
                            <a:schemeClr val="tx1"/>
                          </a:solidFill>
                          <a:effectLst/>
                          <a:latin typeface="IvyJournal" panose="020B0404020101010102"/>
                          <a:ea typeface="+mn-ea"/>
                          <a:cs typeface="Times New Roman" panose="02020603050405020304" pitchFamily="18" charset="0"/>
                        </a:rPr>
                        <a:t>1,070 hours</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4E9E9"/>
                    </a:solidFill>
                  </a:tcPr>
                </a:tc>
                <a:extLst>
                  <a:ext uri="{0D108BD9-81ED-4DB2-BD59-A6C34878D82A}">
                    <a16:rowId xmlns:a16="http://schemas.microsoft.com/office/drawing/2014/main" val="683124642"/>
                  </a:ext>
                </a:extLst>
              </a:tr>
              <a:tr h="1751974">
                <a:tc>
                  <a:txBody>
                    <a:bodyPr/>
                    <a:lstStyle/>
                    <a:p>
                      <a:pPr marL="0" marR="0" algn="ctr">
                        <a:spcBef>
                          <a:spcPts val="0"/>
                        </a:spcBef>
                        <a:spcAft>
                          <a:spcPts val="0"/>
                        </a:spcAft>
                      </a:pPr>
                      <a:endParaRPr lang="en-US" sz="1800" b="1" dirty="0">
                        <a:solidFill>
                          <a:srgbClr val="000000"/>
                        </a:solidFill>
                        <a:effectLst/>
                        <a:latin typeface="IvyJournal" panose="020B0404020101010102"/>
                        <a:ea typeface="Calibri" panose="020F0502020204030204" pitchFamily="34" charset="0"/>
                      </a:endParaRPr>
                    </a:p>
                    <a:p>
                      <a:pPr marL="0" marR="0" algn="ctr">
                        <a:spcBef>
                          <a:spcPts val="0"/>
                        </a:spcBef>
                        <a:spcAft>
                          <a:spcPts val="0"/>
                        </a:spcAft>
                      </a:pPr>
                      <a:endParaRPr lang="en-US" sz="1800" b="1" dirty="0">
                        <a:solidFill>
                          <a:srgbClr val="000000"/>
                        </a:solidFill>
                        <a:effectLst/>
                        <a:latin typeface="IvyJournal" panose="020B0404020101010102"/>
                        <a:ea typeface="Calibri" panose="020F0502020204030204" pitchFamily="34" charset="0"/>
                      </a:endParaRPr>
                    </a:p>
                    <a:p>
                      <a:pPr marL="0" marR="0" algn="ctr">
                        <a:spcBef>
                          <a:spcPts val="0"/>
                        </a:spcBef>
                        <a:spcAft>
                          <a:spcPts val="0"/>
                        </a:spcAft>
                      </a:pPr>
                      <a:r>
                        <a:rPr lang="en-US" sz="1800" b="1" dirty="0">
                          <a:solidFill>
                            <a:srgbClr val="000000"/>
                          </a:solidFill>
                          <a:effectLst/>
                          <a:latin typeface="IvyJournal" panose="020B0404020101010102"/>
                          <a:ea typeface="Calibri" panose="020F0502020204030204" pitchFamily="34" charset="0"/>
                          <a:cs typeface="Times New Roman" panose="02020603050405020304" pitchFamily="18" charset="0"/>
                        </a:rPr>
                        <a:t>Technical Rescue</a:t>
                      </a:r>
                      <a:endParaRPr lang="en-US" sz="1800" dirty="0">
                        <a:effectLst/>
                        <a:latin typeface="IvyJournal" panose="020B0404020101010102"/>
                        <a:ea typeface="Calibri" panose="020F0502020204030204" pitchFamily="34" charset="0"/>
                        <a:cs typeface="Times New Roman" panose="02020603050405020304" pitchFamily="18" charset="0"/>
                      </a:endParaRPr>
                    </a:p>
                  </a:txBody>
                  <a:tcPr marL="73575" marR="73575" marT="36788" marB="3678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tc>
                  <a:txBody>
                    <a:bodyPr/>
                    <a:lstStyle/>
                    <a:p>
                      <a:pPr marL="0" marR="0" algn="ctr">
                        <a:spcBef>
                          <a:spcPts val="0"/>
                        </a:spcBef>
                        <a:spcAft>
                          <a:spcPts val="0"/>
                        </a:spcAft>
                      </a:pPr>
                      <a:r>
                        <a:rPr lang="en-US" sz="1800" b="1" dirty="0">
                          <a:solidFill>
                            <a:srgbClr val="000000"/>
                          </a:solidFill>
                          <a:effectLst/>
                          <a:latin typeface="IvyJournal" panose="020B0404020101010102"/>
                          <a:ea typeface="Calibri" panose="020F0502020204030204" pitchFamily="34" charset="0"/>
                        </a:rPr>
                        <a:t>Online Training: </a:t>
                      </a:r>
                    </a:p>
                    <a:p>
                      <a:pPr marL="0" marR="0" algn="ctr">
                        <a:spcBef>
                          <a:spcPts val="0"/>
                        </a:spcBef>
                        <a:spcAft>
                          <a:spcPts val="0"/>
                        </a:spcAft>
                      </a:pPr>
                      <a:r>
                        <a:rPr lang="en-US" sz="1800" b="0" dirty="0">
                          <a:solidFill>
                            <a:srgbClr val="000000"/>
                          </a:solidFill>
                          <a:effectLst/>
                          <a:latin typeface="IvyJournal" panose="020B0404020101010102"/>
                          <a:ea typeface="Calibri" panose="020F0502020204030204" pitchFamily="34" charset="0"/>
                        </a:rPr>
                        <a:t>70 hours</a:t>
                      </a:r>
                    </a:p>
                    <a:p>
                      <a:pPr marL="0" marR="0" algn="ctr">
                        <a:spcBef>
                          <a:spcPts val="0"/>
                        </a:spcBef>
                        <a:spcAft>
                          <a:spcPts val="0"/>
                        </a:spcAft>
                      </a:pPr>
                      <a:r>
                        <a:rPr lang="en-US" sz="1800" b="1" dirty="0">
                          <a:solidFill>
                            <a:srgbClr val="000000"/>
                          </a:solidFill>
                          <a:effectLst/>
                          <a:latin typeface="IvyJournal" panose="020B0404020101010102"/>
                          <a:ea typeface="Calibri" panose="020F0502020204030204" pitchFamily="34" charset="0"/>
                        </a:rPr>
                        <a:t>Hands On Training: </a:t>
                      </a:r>
                    </a:p>
                    <a:p>
                      <a:pPr marL="0" marR="0" algn="ctr">
                        <a:spcBef>
                          <a:spcPts val="0"/>
                        </a:spcBef>
                        <a:spcAft>
                          <a:spcPts val="0"/>
                        </a:spcAft>
                      </a:pPr>
                      <a:r>
                        <a:rPr lang="en-US" sz="1800" b="0" dirty="0">
                          <a:solidFill>
                            <a:srgbClr val="000000"/>
                          </a:solidFill>
                          <a:effectLst/>
                          <a:latin typeface="IvyJournal" panose="020B0404020101010102"/>
                          <a:ea typeface="Calibri" panose="020F0502020204030204" pitchFamily="34" charset="0"/>
                        </a:rPr>
                        <a:t>44 hours</a:t>
                      </a:r>
                    </a:p>
                    <a:p>
                      <a:pPr marL="0" marR="0" algn="ctr">
                        <a:spcBef>
                          <a:spcPts val="0"/>
                        </a:spcBef>
                        <a:spcAft>
                          <a:spcPts val="0"/>
                        </a:spcAft>
                      </a:pPr>
                      <a:r>
                        <a:rPr lang="en-US" sz="1800" b="1" dirty="0">
                          <a:solidFill>
                            <a:srgbClr val="000000"/>
                          </a:solidFill>
                          <a:effectLst/>
                          <a:latin typeface="IvyJournal" panose="020B0404020101010102"/>
                          <a:ea typeface="Calibri" panose="020F0502020204030204" pitchFamily="34" charset="0"/>
                        </a:rPr>
                        <a:t>Total Training Hours:</a:t>
                      </a:r>
                    </a:p>
                    <a:p>
                      <a:pPr marL="0" marR="0" algn="ctr">
                        <a:spcBef>
                          <a:spcPts val="0"/>
                        </a:spcBef>
                        <a:spcAft>
                          <a:spcPts val="0"/>
                        </a:spcAft>
                      </a:pPr>
                      <a:r>
                        <a:rPr lang="en-US" sz="1800" b="0" dirty="0">
                          <a:solidFill>
                            <a:srgbClr val="000000"/>
                          </a:solidFill>
                          <a:effectLst/>
                          <a:latin typeface="IvyJournal" panose="020B0404020101010102"/>
                          <a:ea typeface="Calibri" panose="020F0502020204030204" pitchFamily="34" charset="0"/>
                        </a:rPr>
                        <a:t>114 hours</a:t>
                      </a:r>
                    </a:p>
                  </a:txBody>
                  <a:tcPr marL="73575" marR="73575" marT="36788" marB="3678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D0D0"/>
                    </a:solidFill>
                  </a:tcPr>
                </a:tc>
                <a:extLst>
                  <a:ext uri="{0D108BD9-81ED-4DB2-BD59-A6C34878D82A}">
                    <a16:rowId xmlns:a16="http://schemas.microsoft.com/office/drawing/2014/main" val="1139079639"/>
                  </a:ext>
                </a:extLst>
              </a:tr>
            </a:tbl>
          </a:graphicData>
        </a:graphic>
      </p:graphicFrame>
    </p:spTree>
    <p:extLst>
      <p:ext uri="{BB962C8B-B14F-4D97-AF65-F5344CB8AC3E}">
        <p14:creationId xmlns:p14="http://schemas.microsoft.com/office/powerpoint/2010/main" val="3211820064"/>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A1E701C6-EC08-4E5E-A7B6-EBAEAE613847}" vid="{218219DF-2D7A-4FC4-B993-973F106BC4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1">
    <a:dk1>
      <a:srgbClr val="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E2B1F"/>
    </a:hlink>
    <a:folHlink>
      <a:srgbClr val="800080"/>
    </a:folHlink>
  </a:clrScheme>
  <a:fontScheme name="Custom 4">
    <a:majorFont>
      <a:latin typeface="Adobe Garamond Pro Bold"/>
      <a:ea typeface=""/>
      <a:cs typeface=""/>
    </a:majorFont>
    <a:minorFont>
      <a:latin typeface="Adobe Garamon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Theme1</Template>
  <TotalTime>37765</TotalTime>
  <Words>2759</Words>
  <Application>Microsoft Office PowerPoint</Application>
  <PresentationFormat>Widescreen</PresentationFormat>
  <Paragraphs>499</Paragraphs>
  <Slides>27</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IvyJournal</vt:lpstr>
      <vt:lpstr>Indivisible</vt:lpstr>
      <vt:lpstr>Goudy Old Style</vt:lpstr>
      <vt:lpstr>Aptos</vt:lpstr>
      <vt:lpstr>Arial</vt:lpstr>
      <vt:lpstr>Times New Roman</vt:lpstr>
      <vt:lpstr>Wingdings</vt:lpstr>
      <vt:lpstr>Indivisible SemiBold</vt:lpstr>
      <vt:lpstr>Theme1</vt:lpstr>
      <vt:lpstr>VCCDD Monthly Report  January 2026  Fire Chief       Brian Twiss </vt:lpstr>
      <vt:lpstr>Solar Panel Fire  5542 Parkyn Path</vt:lpstr>
      <vt:lpstr>Class 2504 Pinning &amp; Promotional Ceremony January 2, 2026 Lake Miona Recreation Center</vt:lpstr>
      <vt:lpstr>December 2025       Incidents</vt:lpstr>
      <vt:lpstr>December 2025 Average Response Times within  The Villages</vt:lpstr>
      <vt:lpstr>December 2025 Response Time  Fire Units  </vt:lpstr>
      <vt:lpstr>December 2025 Response Time  EMS Units     </vt:lpstr>
      <vt:lpstr>Fire Station #49</vt:lpstr>
      <vt:lpstr>December 2025   Training Summary</vt:lpstr>
      <vt:lpstr>Ambulance Response Statistics</vt:lpstr>
      <vt:lpstr>Mobile Stroke Treatment Unit (MSTU)</vt:lpstr>
      <vt:lpstr>Mobile Stroke Treatment Unit (MSTU)</vt:lpstr>
      <vt:lpstr>December 2025 Hospital Offload Times</vt:lpstr>
      <vt:lpstr>Ambulance Utilization Hours</vt:lpstr>
      <vt:lpstr>2025  Firefighter Health and Safety  State Audit</vt:lpstr>
      <vt:lpstr>Questions?    Thank You  for allowing us  to serve  The Villages  </vt:lpstr>
      <vt:lpstr>PowerPoint Presentation</vt:lpstr>
      <vt:lpstr>Average Call Processing Time</vt:lpstr>
      <vt:lpstr>Average Turnout Time</vt:lpstr>
      <vt:lpstr>Average Travel  Time (Arrival of 1st Unit)</vt:lpstr>
      <vt:lpstr> Call Processing Time at 90th Percentile</vt:lpstr>
      <vt:lpstr>Travel Time at 90th Percentile (Arrival of 1st Unit)  </vt:lpstr>
      <vt:lpstr>December 2025   VPSD Response Data to Areas Outside of  The Villages</vt:lpstr>
      <vt:lpstr>December 2025   Breakdown  by  Incident Types</vt:lpstr>
      <vt:lpstr>Definitions</vt:lpstr>
      <vt:lpstr>FAQ: Percentile Response Reporting</vt:lpstr>
      <vt:lpstr>FAQ: Ambulance Utilization Hours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Conatser, Megan</dc:creator>
  <cp:lastModifiedBy>Brown, Bruce</cp:lastModifiedBy>
  <cp:revision>95</cp:revision>
  <cp:lastPrinted>2025-11-25T15:17:54Z</cp:lastPrinted>
  <dcterms:created xsi:type="dcterms:W3CDTF">2025-09-08T14:51:01Z</dcterms:created>
  <dcterms:modified xsi:type="dcterms:W3CDTF">2026-01-28T19:50:03Z</dcterms:modified>
</cp:coreProperties>
</file>